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6" r:id="rId2"/>
    <p:sldId id="276" r:id="rId3"/>
    <p:sldId id="257" r:id="rId4"/>
    <p:sldId id="258" r:id="rId5"/>
    <p:sldId id="259" r:id="rId6"/>
    <p:sldId id="260" r:id="rId7"/>
    <p:sldId id="261" r:id="rId8"/>
    <p:sldId id="262" r:id="rId9"/>
    <p:sldId id="263" r:id="rId10"/>
    <p:sldId id="264" r:id="rId11"/>
    <p:sldId id="265" r:id="rId12"/>
    <p:sldId id="266" r:id="rId13"/>
    <p:sldId id="278" r:id="rId14"/>
    <p:sldId id="267" r:id="rId15"/>
    <p:sldId id="268" r:id="rId16"/>
    <p:sldId id="279" r:id="rId17"/>
    <p:sldId id="269" r:id="rId18"/>
    <p:sldId id="277" r:id="rId19"/>
    <p:sldId id="270" r:id="rId20"/>
    <p:sldId id="271" r:id="rId21"/>
    <p:sldId id="272" r:id="rId22"/>
    <p:sldId id="273" r:id="rId23"/>
    <p:sldId id="274" r:id="rId24"/>
    <p:sldId id="275" r:id="rId2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70" d="100"/>
          <a:sy n="170" d="100"/>
        </p:scale>
        <p:origin x="5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47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instockornot.club/"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billboard.instockornot.club/about.html"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0A14"/>
        </a:solidFill>
        <a:effectLst/>
      </p:bgPr>
    </p:bg>
    <p:spTree>
      <p:nvGrpSpPr>
        <p:cNvPr id="1" name=""/>
        <p:cNvGrpSpPr/>
        <p:nvPr/>
      </p:nvGrpSpPr>
      <p:grpSpPr>
        <a:xfrm>
          <a:off x="0" y="0"/>
          <a:ext cx="0" cy="0"/>
          <a:chOff x="0" y="0"/>
          <a:chExt cx="0" cy="0"/>
        </a:xfrm>
      </p:grpSpPr>
      <p:sp>
        <p:nvSpPr>
          <p:cNvPr id="2" name="Shape 0"/>
          <p:cNvSpPr/>
          <p:nvPr/>
        </p:nvSpPr>
        <p:spPr>
          <a:xfrm>
            <a:off x="457200" y="502920"/>
            <a:ext cx="164592" cy="164592"/>
          </a:xfrm>
          <a:prstGeom prst="ellipse">
            <a:avLst/>
          </a:prstGeom>
          <a:solidFill>
            <a:srgbClr val="E87040"/>
          </a:solidFill>
          <a:ln w="12700">
            <a:solidFill>
              <a:srgbClr val="E87040"/>
            </a:solidFill>
            <a:prstDash val="solid"/>
          </a:ln>
        </p:spPr>
        <p:txBody>
          <a:bodyPr/>
          <a:lstStyle/>
          <a:p>
            <a:endParaRPr lang="en-US"/>
          </a:p>
        </p:txBody>
      </p:sp>
      <p:sp>
        <p:nvSpPr>
          <p:cNvPr id="3" name="Text 1"/>
          <p:cNvSpPr/>
          <p:nvPr/>
        </p:nvSpPr>
        <p:spPr>
          <a:xfrm>
            <a:off x="713232" y="411480"/>
            <a:ext cx="4572000" cy="365760"/>
          </a:xfrm>
          <a:prstGeom prst="rect">
            <a:avLst/>
          </a:prstGeom>
          <a:noFill/>
          <a:ln/>
        </p:spPr>
        <p:txBody>
          <a:bodyPr wrap="square" lIns="0" tIns="0" rIns="0" bIns="0" rtlCol="0" anchor="ctr"/>
          <a:lstStyle/>
          <a:p>
            <a:pPr marL="0" indent="0">
              <a:buNone/>
            </a:pPr>
            <a:r>
              <a:rPr lang="en-US" sz="1400" b="1" kern="0" spc="400" dirty="0">
                <a:solidFill>
                  <a:srgbClr val="E87040"/>
                </a:solidFill>
                <a:latin typeface="Consolas" pitchFamily="34" charset="0"/>
                <a:ea typeface="Consolas" pitchFamily="34" charset="-122"/>
                <a:cs typeface="Consolas" pitchFamily="34" charset="-120"/>
              </a:rPr>
              <a:t>HANDS-ON AI</a:t>
            </a:r>
            <a:endParaRPr lang="en-US" sz="1400" dirty="0"/>
          </a:p>
        </p:txBody>
      </p:sp>
      <p:sp>
        <p:nvSpPr>
          <p:cNvPr id="4" name="Text 2"/>
          <p:cNvSpPr/>
          <p:nvPr/>
        </p:nvSpPr>
        <p:spPr>
          <a:xfrm>
            <a:off x="457200" y="1188720"/>
            <a:ext cx="8229600" cy="868680"/>
          </a:xfrm>
          <a:prstGeom prst="rect">
            <a:avLst/>
          </a:prstGeom>
          <a:noFill/>
          <a:ln/>
        </p:spPr>
        <p:txBody>
          <a:bodyPr wrap="square" lIns="0" tIns="0" rIns="0" bIns="0" rtlCol="0" anchor="ctr"/>
          <a:lstStyle/>
          <a:p>
            <a:pPr marL="0" indent="0">
              <a:buNone/>
            </a:pPr>
            <a:r>
              <a:rPr lang="en-US" sz="6400" b="1" kern="0" spc="-200" dirty="0">
                <a:solidFill>
                  <a:srgbClr val="E5E5E5"/>
                </a:solidFill>
                <a:latin typeface="Arial Black" pitchFamily="34" charset="0"/>
                <a:ea typeface="Arial Black" pitchFamily="34" charset="-122"/>
                <a:cs typeface="Arial Black" pitchFamily="34" charset="-120"/>
              </a:rPr>
              <a:t>Build it.</a:t>
            </a:r>
            <a:endParaRPr lang="en-US" sz="6400" dirty="0"/>
          </a:p>
        </p:txBody>
      </p:sp>
      <p:sp>
        <p:nvSpPr>
          <p:cNvPr id="5" name="Text 3"/>
          <p:cNvSpPr/>
          <p:nvPr/>
        </p:nvSpPr>
        <p:spPr>
          <a:xfrm>
            <a:off x="457200" y="1965960"/>
            <a:ext cx="8229600" cy="868680"/>
          </a:xfrm>
          <a:prstGeom prst="rect">
            <a:avLst/>
          </a:prstGeom>
          <a:noFill/>
          <a:ln/>
        </p:spPr>
        <p:txBody>
          <a:bodyPr wrap="square" lIns="0" tIns="0" rIns="0" bIns="0" rtlCol="0" anchor="ctr"/>
          <a:lstStyle/>
          <a:p>
            <a:pPr marL="0" indent="0">
              <a:buNone/>
            </a:pPr>
            <a:r>
              <a:rPr lang="en-US" sz="6400" b="1" kern="0" spc="-200" dirty="0">
                <a:solidFill>
                  <a:srgbClr val="E5E5E5"/>
                </a:solidFill>
                <a:latin typeface="Arial Black" pitchFamily="34" charset="0"/>
                <a:ea typeface="Arial Black" pitchFamily="34" charset="-122"/>
                <a:cs typeface="Arial Black" pitchFamily="34" charset="-120"/>
              </a:rPr>
              <a:t>Run it.</a:t>
            </a:r>
            <a:endParaRPr lang="en-US" sz="6400" dirty="0"/>
          </a:p>
        </p:txBody>
      </p:sp>
      <p:sp>
        <p:nvSpPr>
          <p:cNvPr id="6" name="Text 4"/>
          <p:cNvSpPr/>
          <p:nvPr/>
        </p:nvSpPr>
        <p:spPr>
          <a:xfrm>
            <a:off x="457200" y="2743200"/>
            <a:ext cx="8229600" cy="868680"/>
          </a:xfrm>
          <a:prstGeom prst="rect">
            <a:avLst/>
          </a:prstGeom>
          <a:noFill/>
          <a:ln/>
        </p:spPr>
        <p:txBody>
          <a:bodyPr wrap="square" lIns="0" tIns="0" rIns="0" bIns="0" rtlCol="0" anchor="ctr"/>
          <a:lstStyle/>
          <a:p>
            <a:pPr marL="0" indent="0">
              <a:buNone/>
            </a:pPr>
            <a:r>
              <a:rPr lang="en-US" sz="6400" b="1" kern="0" spc="-200" dirty="0">
                <a:solidFill>
                  <a:srgbClr val="E87040"/>
                </a:solidFill>
                <a:latin typeface="Arial Black" pitchFamily="34" charset="0"/>
                <a:ea typeface="Arial Black" pitchFamily="34" charset="-122"/>
                <a:cs typeface="Arial Black" pitchFamily="34" charset="-120"/>
              </a:rPr>
              <a:t>Own it.</a:t>
            </a:r>
            <a:endParaRPr lang="en-US" sz="6400" dirty="0"/>
          </a:p>
        </p:txBody>
      </p:sp>
      <p:sp>
        <p:nvSpPr>
          <p:cNvPr id="7" name="Shape 5"/>
          <p:cNvSpPr/>
          <p:nvPr/>
        </p:nvSpPr>
        <p:spPr>
          <a:xfrm>
            <a:off x="457200" y="3840480"/>
            <a:ext cx="2011680" cy="0"/>
          </a:xfrm>
          <a:prstGeom prst="line">
            <a:avLst/>
          </a:prstGeom>
          <a:noFill/>
          <a:ln w="19050">
            <a:solidFill>
              <a:srgbClr val="E87040"/>
            </a:solidFill>
            <a:prstDash val="solid"/>
          </a:ln>
        </p:spPr>
        <p:txBody>
          <a:bodyPr/>
          <a:lstStyle/>
          <a:p>
            <a:endParaRPr lang="en-US"/>
          </a:p>
        </p:txBody>
      </p:sp>
      <p:sp>
        <p:nvSpPr>
          <p:cNvPr id="8" name="Text 6"/>
          <p:cNvSpPr/>
          <p:nvPr/>
        </p:nvSpPr>
        <p:spPr>
          <a:xfrm>
            <a:off x="457200" y="3950208"/>
            <a:ext cx="8229600" cy="292608"/>
          </a:xfrm>
          <a:prstGeom prst="rect">
            <a:avLst/>
          </a:prstGeom>
          <a:noFill/>
          <a:ln/>
        </p:spPr>
        <p:txBody>
          <a:bodyPr wrap="square" lIns="0" tIns="0" rIns="0" bIns="0" rtlCol="0" anchor="ctr"/>
          <a:lstStyle/>
          <a:p>
            <a:pPr marL="0" indent="0">
              <a:buNone/>
            </a:pPr>
            <a:r>
              <a:rPr lang="en-US" sz="1400" dirty="0">
                <a:solidFill>
                  <a:srgbClr val="E5E5E5"/>
                </a:solidFill>
                <a:latin typeface="Calibri" pitchFamily="34" charset="0"/>
                <a:ea typeface="Calibri" pitchFamily="34" charset="-122"/>
                <a:cs typeface="Calibri" pitchFamily="34" charset="-120"/>
              </a:rPr>
              <a:t>Simon Gibson  ·  Cybersecurity</a:t>
            </a:r>
            <a:endParaRPr lang="en-US" sz="1400" dirty="0"/>
          </a:p>
        </p:txBody>
      </p:sp>
      <p:sp>
        <p:nvSpPr>
          <p:cNvPr id="9" name="Text 7"/>
          <p:cNvSpPr/>
          <p:nvPr/>
        </p:nvSpPr>
        <p:spPr>
          <a:xfrm>
            <a:off x="457200" y="4242816"/>
            <a:ext cx="8229600" cy="274320"/>
          </a:xfrm>
          <a:prstGeom prst="rect">
            <a:avLst/>
          </a:prstGeom>
          <a:noFill/>
          <a:ln/>
        </p:spPr>
        <p:txBody>
          <a:bodyPr wrap="square" lIns="0" tIns="0" rIns="0" bIns="0" rtlCol="0" anchor="ctr"/>
          <a:lstStyle/>
          <a:p>
            <a:pPr marL="0" indent="0">
              <a:buNone/>
            </a:pPr>
            <a:r>
              <a:rPr lang="en-US" sz="1200" dirty="0">
                <a:solidFill>
                  <a:srgbClr val="9A9A9A"/>
                </a:solidFill>
                <a:latin typeface="Calibri" pitchFamily="34" charset="0"/>
                <a:ea typeface="Calibri" pitchFamily="34" charset="-122"/>
                <a:cs typeface="Calibri" pitchFamily="34" charset="-120"/>
              </a:rPr>
              <a:t>AI Guild  ·  April 21, 2026</a:t>
            </a:r>
            <a:endParaRPr lang="en-US" sz="1200" dirty="0"/>
          </a:p>
        </p:txBody>
      </p:sp>
      <p:sp>
        <p:nvSpPr>
          <p:cNvPr id="10" name="Text 8"/>
          <p:cNvSpPr/>
          <p:nvPr/>
        </p:nvSpPr>
        <p:spPr>
          <a:xfrm>
            <a:off x="457200" y="4846320"/>
            <a:ext cx="8229600" cy="274320"/>
          </a:xfrm>
          <a:prstGeom prst="rect">
            <a:avLst/>
          </a:prstGeom>
          <a:noFill/>
          <a:ln/>
        </p:spPr>
        <p:txBody>
          <a:bodyPr wrap="square" lIns="0" tIns="0" rIns="0" bIns="0" rtlCol="0" anchor="ctr"/>
          <a:lstStyle/>
          <a:p>
            <a:pPr marL="0" indent="0">
              <a:buNone/>
            </a:pP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10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The Org</a:t>
            </a:r>
            <a:endParaRPr lang="en-US" sz="3200" dirty="0"/>
          </a:p>
        </p:txBody>
      </p:sp>
      <p:sp>
        <p:nvSpPr>
          <p:cNvPr id="6" name="Text 4"/>
          <p:cNvSpPr/>
          <p:nvPr/>
        </p:nvSpPr>
        <p:spPr>
          <a:xfrm>
            <a:off x="457200" y="987552"/>
            <a:ext cx="8229600" cy="274320"/>
          </a:xfrm>
          <a:prstGeom prst="rect">
            <a:avLst/>
          </a:prstGeom>
          <a:noFill/>
          <a:ln/>
        </p:spPr>
        <p:txBody>
          <a:bodyPr wrap="square" lIns="0" tIns="0" rIns="0" bIns="0" rtlCol="0" anchor="ctr"/>
          <a:lstStyle/>
          <a:p>
            <a:pPr marL="0" indent="0">
              <a:buNone/>
            </a:pPr>
            <a:r>
              <a:rPr lang="en-US" sz="1300" i="1" dirty="0">
                <a:solidFill>
                  <a:srgbClr val="9A9A9A"/>
                </a:solidFill>
                <a:latin typeface="Calibri" pitchFamily="34" charset="0"/>
                <a:ea typeface="Calibri" pitchFamily="34" charset="-122"/>
                <a:cs typeface="Calibri" pitchFamily="34" charset="-120"/>
              </a:rPr>
              <a:t>Six AI agents. Four machines. One Corp API. Zero HR complaints.</a:t>
            </a:r>
            <a:endParaRPr lang="en-US" sz="1300" dirty="0"/>
          </a:p>
        </p:txBody>
      </p:sp>
      <p:sp>
        <p:nvSpPr>
          <p:cNvPr id="7" name="Shape 5"/>
          <p:cNvSpPr/>
          <p:nvPr/>
        </p:nvSpPr>
        <p:spPr>
          <a:xfrm>
            <a:off x="457200" y="1417320"/>
            <a:ext cx="2697480" cy="1508760"/>
          </a:xfrm>
          <a:prstGeom prst="rect">
            <a:avLst/>
          </a:prstGeom>
          <a:solidFill>
            <a:srgbClr val="12121E"/>
          </a:solidFill>
          <a:ln w="6350">
            <a:solidFill>
              <a:srgbClr val="1A1A2E"/>
            </a:solidFill>
            <a:prstDash val="solid"/>
          </a:ln>
        </p:spPr>
        <p:txBody>
          <a:bodyPr/>
          <a:lstStyle/>
          <a:p>
            <a:endParaRPr lang="en-US"/>
          </a:p>
        </p:txBody>
      </p:sp>
      <p:sp>
        <p:nvSpPr>
          <p:cNvPr id="8" name="Shape 6"/>
          <p:cNvSpPr/>
          <p:nvPr/>
        </p:nvSpPr>
        <p:spPr>
          <a:xfrm>
            <a:off x="457200" y="1417320"/>
            <a:ext cx="2697480" cy="54864"/>
          </a:xfrm>
          <a:prstGeom prst="rect">
            <a:avLst/>
          </a:prstGeom>
          <a:solidFill>
            <a:srgbClr val="E87040"/>
          </a:solidFill>
          <a:ln w="12700">
            <a:solidFill>
              <a:srgbClr val="E87040"/>
            </a:solidFill>
            <a:prstDash val="solid"/>
          </a:ln>
        </p:spPr>
        <p:txBody>
          <a:bodyPr/>
          <a:lstStyle/>
          <a:p>
            <a:endParaRPr lang="en-US"/>
          </a:p>
        </p:txBody>
      </p:sp>
      <p:sp>
        <p:nvSpPr>
          <p:cNvPr id="9" name="Text 7"/>
          <p:cNvSpPr/>
          <p:nvPr/>
        </p:nvSpPr>
        <p:spPr>
          <a:xfrm>
            <a:off x="621792" y="1581912"/>
            <a:ext cx="2423160" cy="292608"/>
          </a:xfrm>
          <a:prstGeom prst="rect">
            <a:avLst/>
          </a:prstGeom>
          <a:noFill/>
          <a:ln/>
        </p:spPr>
        <p:txBody>
          <a:bodyPr wrap="square" lIns="0" tIns="0" rIns="0" bIns="0" rtlCol="0" anchor="ctr"/>
          <a:lstStyle/>
          <a:p>
            <a:pPr marL="0" indent="0">
              <a:buNone/>
            </a:pPr>
            <a:r>
              <a:rPr lang="en-US" sz="1300" b="1" kern="0" spc="-50" dirty="0">
                <a:solidFill>
                  <a:srgbClr val="E87040"/>
                </a:solidFill>
                <a:latin typeface="Arial Black" pitchFamily="34" charset="0"/>
                <a:ea typeface="Arial Black" pitchFamily="34" charset="-122"/>
                <a:cs typeface="Arial Black" pitchFamily="34" charset="-120"/>
              </a:rPr>
              <a:t>CEO TYPHOON</a:t>
            </a:r>
            <a:endParaRPr lang="en-US" sz="1300" dirty="0"/>
          </a:p>
        </p:txBody>
      </p:sp>
      <p:sp>
        <p:nvSpPr>
          <p:cNvPr id="10" name="Text 8"/>
          <p:cNvSpPr/>
          <p:nvPr/>
        </p:nvSpPr>
        <p:spPr>
          <a:xfrm>
            <a:off x="621792" y="1901952"/>
            <a:ext cx="2423160" cy="237744"/>
          </a:xfrm>
          <a:prstGeom prst="rect">
            <a:avLst/>
          </a:prstGeom>
          <a:noFill/>
          <a:ln/>
        </p:spPr>
        <p:txBody>
          <a:bodyPr wrap="square" lIns="0" tIns="0" rIns="0" bIns="0" rtlCol="0" anchor="ctr"/>
          <a:lstStyle/>
          <a:p>
            <a:pPr marL="0" indent="0">
              <a:buNone/>
            </a:pPr>
            <a:r>
              <a:rPr lang="en-US" sz="1050" b="1" dirty="0">
                <a:solidFill>
                  <a:srgbClr val="E5E5E5"/>
                </a:solidFill>
                <a:latin typeface="Calibri" pitchFamily="34" charset="0"/>
                <a:ea typeface="Calibri" pitchFamily="34" charset="-122"/>
                <a:cs typeface="Calibri" pitchFamily="34" charset="-120"/>
              </a:rPr>
              <a:t>Master node</a:t>
            </a:r>
            <a:endParaRPr lang="en-US" sz="1050" dirty="0"/>
          </a:p>
        </p:txBody>
      </p:sp>
      <p:sp>
        <p:nvSpPr>
          <p:cNvPr id="11" name="Text 9"/>
          <p:cNvSpPr/>
          <p:nvPr/>
        </p:nvSpPr>
        <p:spPr>
          <a:xfrm>
            <a:off x="621792" y="2139696"/>
            <a:ext cx="2423160" cy="237744"/>
          </a:xfrm>
          <a:prstGeom prst="rect">
            <a:avLst/>
          </a:prstGeom>
          <a:noFill/>
          <a:ln/>
        </p:spPr>
        <p:txBody>
          <a:bodyPr wrap="square" lIns="0" tIns="0" rIns="0" bIns="0" rtlCol="0" anchor="ctr"/>
          <a:lstStyle/>
          <a:p>
            <a:pPr marL="0" indent="0">
              <a:buNone/>
            </a:pPr>
            <a:r>
              <a:rPr lang="en-US" sz="950" dirty="0">
                <a:solidFill>
                  <a:srgbClr val="9A9A9A"/>
                </a:solidFill>
                <a:latin typeface="Consolas" pitchFamily="34" charset="0"/>
                <a:ea typeface="Consolas" pitchFamily="34" charset="-122"/>
                <a:cs typeface="Consolas" pitchFamily="34" charset="-120"/>
              </a:rPr>
              <a:t>Mac Mini M4 Pro</a:t>
            </a:r>
            <a:endParaRPr lang="en-US" sz="950" dirty="0"/>
          </a:p>
        </p:txBody>
      </p:sp>
      <p:sp>
        <p:nvSpPr>
          <p:cNvPr id="12" name="Text 10"/>
          <p:cNvSpPr/>
          <p:nvPr/>
        </p:nvSpPr>
        <p:spPr>
          <a:xfrm>
            <a:off x="621792" y="2404872"/>
            <a:ext cx="2423160" cy="475488"/>
          </a:xfrm>
          <a:prstGeom prst="rect">
            <a:avLst/>
          </a:prstGeom>
          <a:noFill/>
          <a:ln/>
        </p:spPr>
        <p:txBody>
          <a:bodyPr wrap="square" lIns="0" tIns="0" rIns="0" bIns="0" rtlCol="0" anchor="t"/>
          <a:lstStyle/>
          <a:p>
            <a:pPr marL="0" indent="0">
              <a:buNone/>
            </a:pPr>
            <a:r>
              <a:rPr lang="en-US" sz="1000" dirty="0">
                <a:solidFill>
                  <a:srgbClr val="E5E5E5"/>
                </a:solidFill>
                <a:latin typeface="Calibri" pitchFamily="34" charset="0"/>
                <a:ea typeface="Calibri" pitchFamily="34" charset="-122"/>
                <a:cs typeface="Calibri" pitchFamily="34" charset="-120"/>
              </a:rPr>
              <a:t>Runs everything. The Vault, the Corp API, the blog backend.</a:t>
            </a:r>
            <a:endParaRPr lang="en-US" sz="1000" dirty="0"/>
          </a:p>
        </p:txBody>
      </p:sp>
      <p:sp>
        <p:nvSpPr>
          <p:cNvPr id="13" name="Shape 11"/>
          <p:cNvSpPr/>
          <p:nvPr/>
        </p:nvSpPr>
        <p:spPr>
          <a:xfrm>
            <a:off x="3246120" y="1417320"/>
            <a:ext cx="2697480" cy="1508760"/>
          </a:xfrm>
          <a:prstGeom prst="rect">
            <a:avLst/>
          </a:prstGeom>
          <a:solidFill>
            <a:srgbClr val="12121E"/>
          </a:solidFill>
          <a:ln w="6350">
            <a:solidFill>
              <a:srgbClr val="1A1A2E"/>
            </a:solidFill>
            <a:prstDash val="solid"/>
          </a:ln>
        </p:spPr>
        <p:txBody>
          <a:bodyPr/>
          <a:lstStyle/>
          <a:p>
            <a:endParaRPr lang="en-US"/>
          </a:p>
        </p:txBody>
      </p:sp>
      <p:sp>
        <p:nvSpPr>
          <p:cNvPr id="14" name="Shape 12"/>
          <p:cNvSpPr/>
          <p:nvPr/>
        </p:nvSpPr>
        <p:spPr>
          <a:xfrm>
            <a:off x="3246120" y="1417320"/>
            <a:ext cx="2697480" cy="54864"/>
          </a:xfrm>
          <a:prstGeom prst="rect">
            <a:avLst/>
          </a:prstGeom>
          <a:solidFill>
            <a:srgbClr val="4FC3F7"/>
          </a:solidFill>
          <a:ln w="12700">
            <a:solidFill>
              <a:srgbClr val="4FC3F7"/>
            </a:solidFill>
            <a:prstDash val="solid"/>
          </a:ln>
        </p:spPr>
        <p:txBody>
          <a:bodyPr/>
          <a:lstStyle/>
          <a:p>
            <a:endParaRPr lang="en-US"/>
          </a:p>
        </p:txBody>
      </p:sp>
      <p:sp>
        <p:nvSpPr>
          <p:cNvPr id="15" name="Text 13"/>
          <p:cNvSpPr/>
          <p:nvPr/>
        </p:nvSpPr>
        <p:spPr>
          <a:xfrm>
            <a:off x="3410712" y="1581912"/>
            <a:ext cx="2423160" cy="292608"/>
          </a:xfrm>
          <a:prstGeom prst="rect">
            <a:avLst/>
          </a:prstGeom>
          <a:noFill/>
          <a:ln/>
        </p:spPr>
        <p:txBody>
          <a:bodyPr wrap="square" lIns="0" tIns="0" rIns="0" bIns="0" rtlCol="0" anchor="ctr"/>
          <a:lstStyle/>
          <a:p>
            <a:pPr marL="0" indent="0">
              <a:buNone/>
            </a:pPr>
            <a:r>
              <a:rPr lang="en-US" sz="1300" b="1" kern="0" spc="-50" dirty="0">
                <a:solidFill>
                  <a:srgbClr val="4FC3F7"/>
                </a:solidFill>
                <a:latin typeface="Arial Black" pitchFamily="34" charset="0"/>
                <a:ea typeface="Arial Black" pitchFamily="34" charset="-122"/>
                <a:cs typeface="Arial Black" pitchFamily="34" charset="-120"/>
              </a:rPr>
              <a:t>SKY CLAUDE</a:t>
            </a:r>
            <a:endParaRPr lang="en-US" sz="1300" dirty="0"/>
          </a:p>
        </p:txBody>
      </p:sp>
      <p:sp>
        <p:nvSpPr>
          <p:cNvPr id="16" name="Text 14"/>
          <p:cNvSpPr/>
          <p:nvPr/>
        </p:nvSpPr>
        <p:spPr>
          <a:xfrm>
            <a:off x="3410712" y="1901952"/>
            <a:ext cx="2423160" cy="237744"/>
          </a:xfrm>
          <a:prstGeom prst="rect">
            <a:avLst/>
          </a:prstGeom>
          <a:noFill/>
          <a:ln/>
        </p:spPr>
        <p:txBody>
          <a:bodyPr wrap="square" lIns="0" tIns="0" rIns="0" bIns="0" rtlCol="0" anchor="ctr"/>
          <a:lstStyle/>
          <a:p>
            <a:pPr marL="0" indent="0">
              <a:buNone/>
            </a:pPr>
            <a:r>
              <a:rPr lang="en-US" sz="1050" b="1" dirty="0">
                <a:solidFill>
                  <a:srgbClr val="E5E5E5"/>
                </a:solidFill>
                <a:latin typeface="Calibri" pitchFamily="34" charset="0"/>
                <a:ea typeface="Calibri" pitchFamily="34" charset="-122"/>
                <a:cs typeface="Calibri" pitchFamily="34" charset="-120"/>
              </a:rPr>
              <a:t>Product dev</a:t>
            </a:r>
            <a:endParaRPr lang="en-US" sz="1050" dirty="0"/>
          </a:p>
        </p:txBody>
      </p:sp>
      <p:sp>
        <p:nvSpPr>
          <p:cNvPr id="17" name="Text 15"/>
          <p:cNvSpPr/>
          <p:nvPr/>
        </p:nvSpPr>
        <p:spPr>
          <a:xfrm>
            <a:off x="3410712" y="2139696"/>
            <a:ext cx="2423160" cy="237744"/>
          </a:xfrm>
          <a:prstGeom prst="rect">
            <a:avLst/>
          </a:prstGeom>
          <a:noFill/>
          <a:ln/>
        </p:spPr>
        <p:txBody>
          <a:bodyPr wrap="square" lIns="0" tIns="0" rIns="0" bIns="0" rtlCol="0" anchor="ctr"/>
          <a:lstStyle/>
          <a:p>
            <a:pPr marL="0" indent="0">
              <a:buNone/>
            </a:pPr>
            <a:r>
              <a:rPr lang="en-US" sz="950" dirty="0">
                <a:solidFill>
                  <a:srgbClr val="9A9A9A"/>
                </a:solidFill>
                <a:latin typeface="Consolas" pitchFamily="34" charset="0"/>
                <a:ea typeface="Consolas" pitchFamily="34" charset="-122"/>
                <a:cs typeface="Consolas" pitchFamily="34" charset="-120"/>
              </a:rPr>
              <a:t>Stark (Linode)</a:t>
            </a:r>
            <a:endParaRPr lang="en-US" sz="950" dirty="0"/>
          </a:p>
        </p:txBody>
      </p:sp>
      <p:sp>
        <p:nvSpPr>
          <p:cNvPr id="18" name="Text 16"/>
          <p:cNvSpPr/>
          <p:nvPr/>
        </p:nvSpPr>
        <p:spPr>
          <a:xfrm>
            <a:off x="3410712" y="2404872"/>
            <a:ext cx="2423160" cy="475488"/>
          </a:xfrm>
          <a:prstGeom prst="rect">
            <a:avLst/>
          </a:prstGeom>
          <a:noFill/>
          <a:ln/>
        </p:spPr>
        <p:txBody>
          <a:bodyPr wrap="square" lIns="0" tIns="0" rIns="0" bIns="0" rtlCol="0" anchor="t"/>
          <a:lstStyle/>
          <a:p>
            <a:pPr marL="0" indent="0">
              <a:buNone/>
            </a:pPr>
            <a:r>
              <a:rPr lang="en-US" sz="1000" dirty="0">
                <a:solidFill>
                  <a:srgbClr val="E5E5E5"/>
                </a:solidFill>
                <a:latin typeface="Calibri" pitchFamily="34" charset="0"/>
                <a:ea typeface="Calibri" pitchFamily="34" charset="-122"/>
                <a:cs typeface="Calibri" pitchFamily="34" charset="-120"/>
              </a:rPr>
              <a:t>Owns The Billboard. The money maker.</a:t>
            </a:r>
            <a:endParaRPr lang="en-US" sz="1000" dirty="0"/>
          </a:p>
        </p:txBody>
      </p:sp>
      <p:sp>
        <p:nvSpPr>
          <p:cNvPr id="19" name="Shape 17"/>
          <p:cNvSpPr/>
          <p:nvPr/>
        </p:nvSpPr>
        <p:spPr>
          <a:xfrm>
            <a:off x="6035040" y="1417320"/>
            <a:ext cx="2697480" cy="1508760"/>
          </a:xfrm>
          <a:prstGeom prst="rect">
            <a:avLst/>
          </a:prstGeom>
          <a:solidFill>
            <a:srgbClr val="12121E"/>
          </a:solidFill>
          <a:ln w="6350">
            <a:solidFill>
              <a:srgbClr val="1A1A2E"/>
            </a:solidFill>
            <a:prstDash val="solid"/>
          </a:ln>
        </p:spPr>
        <p:txBody>
          <a:bodyPr/>
          <a:lstStyle/>
          <a:p>
            <a:endParaRPr lang="en-US"/>
          </a:p>
        </p:txBody>
      </p:sp>
      <p:sp>
        <p:nvSpPr>
          <p:cNvPr id="20" name="Shape 18"/>
          <p:cNvSpPr/>
          <p:nvPr/>
        </p:nvSpPr>
        <p:spPr>
          <a:xfrm>
            <a:off x="6035040" y="1417320"/>
            <a:ext cx="2697480" cy="54864"/>
          </a:xfrm>
          <a:prstGeom prst="rect">
            <a:avLst/>
          </a:prstGeom>
          <a:solidFill>
            <a:srgbClr val="EF5350"/>
          </a:solidFill>
          <a:ln w="12700">
            <a:solidFill>
              <a:srgbClr val="EF5350"/>
            </a:solidFill>
            <a:prstDash val="solid"/>
          </a:ln>
        </p:spPr>
        <p:txBody>
          <a:bodyPr/>
          <a:lstStyle/>
          <a:p>
            <a:endParaRPr lang="en-US"/>
          </a:p>
        </p:txBody>
      </p:sp>
      <p:sp>
        <p:nvSpPr>
          <p:cNvPr id="21" name="Text 19"/>
          <p:cNvSpPr/>
          <p:nvPr/>
        </p:nvSpPr>
        <p:spPr>
          <a:xfrm>
            <a:off x="6199632" y="1581912"/>
            <a:ext cx="2423160" cy="292608"/>
          </a:xfrm>
          <a:prstGeom prst="rect">
            <a:avLst/>
          </a:prstGeom>
          <a:noFill/>
          <a:ln/>
        </p:spPr>
        <p:txBody>
          <a:bodyPr wrap="square" lIns="0" tIns="0" rIns="0" bIns="0" rtlCol="0" anchor="ctr"/>
          <a:lstStyle/>
          <a:p>
            <a:pPr marL="0" indent="0">
              <a:buNone/>
            </a:pPr>
            <a:r>
              <a:rPr lang="en-US" sz="1300" b="1" kern="0" spc="-50" dirty="0">
                <a:solidFill>
                  <a:srgbClr val="EF5350"/>
                </a:solidFill>
                <a:latin typeface="Arial Black" pitchFamily="34" charset="0"/>
                <a:ea typeface="Arial Black" pitchFamily="34" charset="-122"/>
                <a:cs typeface="Arial Black" pitchFamily="34" charset="-120"/>
              </a:rPr>
              <a:t>IRON MAN CLAUDE</a:t>
            </a:r>
            <a:endParaRPr lang="en-US" sz="1300" dirty="0"/>
          </a:p>
        </p:txBody>
      </p:sp>
      <p:sp>
        <p:nvSpPr>
          <p:cNvPr id="22" name="Text 20"/>
          <p:cNvSpPr/>
          <p:nvPr/>
        </p:nvSpPr>
        <p:spPr>
          <a:xfrm>
            <a:off x="6199632" y="1901952"/>
            <a:ext cx="2423160" cy="237744"/>
          </a:xfrm>
          <a:prstGeom prst="rect">
            <a:avLst/>
          </a:prstGeom>
          <a:noFill/>
          <a:ln/>
        </p:spPr>
        <p:txBody>
          <a:bodyPr wrap="square" lIns="0" tIns="0" rIns="0" bIns="0" rtlCol="0" anchor="ctr"/>
          <a:lstStyle/>
          <a:p>
            <a:pPr marL="0" indent="0">
              <a:buNone/>
            </a:pPr>
            <a:r>
              <a:rPr lang="en-US" sz="1050" b="1" dirty="0">
                <a:solidFill>
                  <a:srgbClr val="E5E5E5"/>
                </a:solidFill>
                <a:latin typeface="Calibri" pitchFamily="34" charset="0"/>
                <a:ea typeface="Calibri" pitchFamily="34" charset="-122"/>
                <a:cs typeface="Calibri" pitchFamily="34" charset="-120"/>
              </a:rPr>
              <a:t>Maintenance dev</a:t>
            </a:r>
            <a:endParaRPr lang="en-US" sz="1050" dirty="0"/>
          </a:p>
        </p:txBody>
      </p:sp>
      <p:sp>
        <p:nvSpPr>
          <p:cNvPr id="23" name="Text 21"/>
          <p:cNvSpPr/>
          <p:nvPr/>
        </p:nvSpPr>
        <p:spPr>
          <a:xfrm>
            <a:off x="6199632" y="2139696"/>
            <a:ext cx="2423160" cy="237744"/>
          </a:xfrm>
          <a:prstGeom prst="rect">
            <a:avLst/>
          </a:prstGeom>
          <a:noFill/>
          <a:ln/>
        </p:spPr>
        <p:txBody>
          <a:bodyPr wrap="square" lIns="0" tIns="0" rIns="0" bIns="0" rtlCol="0" anchor="ctr"/>
          <a:lstStyle/>
          <a:p>
            <a:pPr marL="0" indent="0">
              <a:buNone/>
            </a:pPr>
            <a:r>
              <a:rPr lang="en-US" sz="950" dirty="0">
                <a:solidFill>
                  <a:srgbClr val="9A9A9A"/>
                </a:solidFill>
                <a:latin typeface="Consolas" pitchFamily="34" charset="0"/>
                <a:ea typeface="Consolas" pitchFamily="34" charset="-122"/>
                <a:cs typeface="Consolas" pitchFamily="34" charset="-120"/>
              </a:rPr>
              <a:t>Iron Man (Linode)</a:t>
            </a:r>
            <a:endParaRPr lang="en-US" sz="950" dirty="0"/>
          </a:p>
        </p:txBody>
      </p:sp>
      <p:sp>
        <p:nvSpPr>
          <p:cNvPr id="24" name="Text 22"/>
          <p:cNvSpPr/>
          <p:nvPr/>
        </p:nvSpPr>
        <p:spPr>
          <a:xfrm>
            <a:off x="6199632" y="2404872"/>
            <a:ext cx="2423160" cy="475488"/>
          </a:xfrm>
          <a:prstGeom prst="rect">
            <a:avLst/>
          </a:prstGeom>
          <a:noFill/>
          <a:ln/>
        </p:spPr>
        <p:txBody>
          <a:bodyPr wrap="square" lIns="0" tIns="0" rIns="0" bIns="0" rtlCol="0" anchor="t"/>
          <a:lstStyle/>
          <a:p>
            <a:pPr marL="0" indent="0">
              <a:buNone/>
            </a:pPr>
            <a:r>
              <a:rPr lang="en-US" sz="1000" dirty="0">
                <a:solidFill>
                  <a:srgbClr val="E5E5E5"/>
                </a:solidFill>
                <a:latin typeface="Calibri" pitchFamily="34" charset="0"/>
                <a:ea typeface="Calibri" pitchFamily="34" charset="-122"/>
                <a:cs typeface="Calibri" pitchFamily="34" charset="-120"/>
              </a:rPr>
              <a:t>Drop Watcher end-to-end. Infrastructure ops.</a:t>
            </a:r>
            <a:endParaRPr lang="en-US" sz="1000" dirty="0"/>
          </a:p>
        </p:txBody>
      </p:sp>
      <p:sp>
        <p:nvSpPr>
          <p:cNvPr id="25" name="Shape 23"/>
          <p:cNvSpPr/>
          <p:nvPr/>
        </p:nvSpPr>
        <p:spPr>
          <a:xfrm>
            <a:off x="457200" y="3063240"/>
            <a:ext cx="2697480" cy="1508760"/>
          </a:xfrm>
          <a:prstGeom prst="rect">
            <a:avLst/>
          </a:prstGeom>
          <a:solidFill>
            <a:srgbClr val="12121E"/>
          </a:solidFill>
          <a:ln w="6350">
            <a:solidFill>
              <a:srgbClr val="1A1A2E"/>
            </a:solidFill>
            <a:prstDash val="solid"/>
          </a:ln>
        </p:spPr>
        <p:txBody>
          <a:bodyPr/>
          <a:lstStyle/>
          <a:p>
            <a:endParaRPr lang="en-US"/>
          </a:p>
        </p:txBody>
      </p:sp>
      <p:sp>
        <p:nvSpPr>
          <p:cNvPr id="26" name="Shape 24"/>
          <p:cNvSpPr/>
          <p:nvPr/>
        </p:nvSpPr>
        <p:spPr>
          <a:xfrm>
            <a:off x="457200" y="3063240"/>
            <a:ext cx="2697480" cy="54864"/>
          </a:xfrm>
          <a:prstGeom prst="rect">
            <a:avLst/>
          </a:prstGeom>
          <a:solidFill>
            <a:srgbClr val="AB47BC"/>
          </a:solidFill>
          <a:ln w="12700">
            <a:solidFill>
              <a:srgbClr val="AB47BC"/>
            </a:solidFill>
            <a:prstDash val="solid"/>
          </a:ln>
        </p:spPr>
        <p:txBody>
          <a:bodyPr/>
          <a:lstStyle/>
          <a:p>
            <a:endParaRPr lang="en-US"/>
          </a:p>
        </p:txBody>
      </p:sp>
      <p:sp>
        <p:nvSpPr>
          <p:cNvPr id="27" name="Text 25"/>
          <p:cNvSpPr/>
          <p:nvPr/>
        </p:nvSpPr>
        <p:spPr>
          <a:xfrm>
            <a:off x="621792" y="3227832"/>
            <a:ext cx="2423160" cy="292608"/>
          </a:xfrm>
          <a:prstGeom prst="rect">
            <a:avLst/>
          </a:prstGeom>
          <a:noFill/>
          <a:ln/>
        </p:spPr>
        <p:txBody>
          <a:bodyPr wrap="square" lIns="0" tIns="0" rIns="0" bIns="0" rtlCol="0" anchor="ctr"/>
          <a:lstStyle/>
          <a:p>
            <a:pPr marL="0" indent="0">
              <a:buNone/>
            </a:pPr>
            <a:r>
              <a:rPr lang="en-US" sz="1300" b="1" kern="0" spc="-50" dirty="0">
                <a:solidFill>
                  <a:srgbClr val="AB47BC"/>
                </a:solidFill>
                <a:latin typeface="Arial Black" pitchFamily="34" charset="0"/>
                <a:ea typeface="Arial Black" pitchFamily="34" charset="-122"/>
                <a:cs typeface="Arial Black" pitchFamily="34" charset="-120"/>
              </a:rPr>
              <a:t>DOWNSTAIRS CLAUDE</a:t>
            </a:r>
            <a:endParaRPr lang="en-US" sz="1300" dirty="0"/>
          </a:p>
        </p:txBody>
      </p:sp>
      <p:sp>
        <p:nvSpPr>
          <p:cNvPr id="28" name="Text 26"/>
          <p:cNvSpPr/>
          <p:nvPr/>
        </p:nvSpPr>
        <p:spPr>
          <a:xfrm>
            <a:off x="621792" y="3547872"/>
            <a:ext cx="2423160" cy="237744"/>
          </a:xfrm>
          <a:prstGeom prst="rect">
            <a:avLst/>
          </a:prstGeom>
          <a:noFill/>
          <a:ln/>
        </p:spPr>
        <p:txBody>
          <a:bodyPr wrap="square" lIns="0" tIns="0" rIns="0" bIns="0" rtlCol="0" anchor="ctr"/>
          <a:lstStyle/>
          <a:p>
            <a:pPr marL="0" indent="0">
              <a:buNone/>
            </a:pPr>
            <a:r>
              <a:rPr lang="en-US" sz="1050" b="1" dirty="0">
                <a:solidFill>
                  <a:srgbClr val="E5E5E5"/>
                </a:solidFill>
                <a:latin typeface="Calibri" pitchFamily="34" charset="0"/>
                <a:ea typeface="Calibri" pitchFamily="34" charset="-122"/>
                <a:cs typeface="Calibri" pitchFamily="34" charset="-120"/>
              </a:rPr>
              <a:t>General purpose</a:t>
            </a:r>
            <a:endParaRPr lang="en-US" sz="1050" dirty="0"/>
          </a:p>
        </p:txBody>
      </p:sp>
      <p:sp>
        <p:nvSpPr>
          <p:cNvPr id="29" name="Text 27"/>
          <p:cNvSpPr/>
          <p:nvPr/>
        </p:nvSpPr>
        <p:spPr>
          <a:xfrm>
            <a:off x="621792" y="3785616"/>
            <a:ext cx="2423160" cy="237744"/>
          </a:xfrm>
          <a:prstGeom prst="rect">
            <a:avLst/>
          </a:prstGeom>
          <a:noFill/>
          <a:ln/>
        </p:spPr>
        <p:txBody>
          <a:bodyPr wrap="square" lIns="0" tIns="0" rIns="0" bIns="0" rtlCol="0" anchor="ctr"/>
          <a:lstStyle/>
          <a:p>
            <a:pPr marL="0" indent="0">
              <a:buNone/>
            </a:pPr>
            <a:r>
              <a:rPr lang="en-US" sz="950" dirty="0">
                <a:solidFill>
                  <a:srgbClr val="9A9A9A"/>
                </a:solidFill>
                <a:latin typeface="Consolas" pitchFamily="34" charset="0"/>
                <a:ea typeface="Consolas" pitchFamily="34" charset="-122"/>
                <a:cs typeface="Consolas" pitchFamily="34" charset="-120"/>
              </a:rPr>
              <a:t>Mac Pro (terminal)</a:t>
            </a:r>
            <a:endParaRPr lang="en-US" sz="950" dirty="0"/>
          </a:p>
        </p:txBody>
      </p:sp>
      <p:sp>
        <p:nvSpPr>
          <p:cNvPr id="30" name="Text 28"/>
          <p:cNvSpPr/>
          <p:nvPr/>
        </p:nvSpPr>
        <p:spPr>
          <a:xfrm>
            <a:off x="621792" y="4050792"/>
            <a:ext cx="2423160" cy="475488"/>
          </a:xfrm>
          <a:prstGeom prst="rect">
            <a:avLst/>
          </a:prstGeom>
          <a:noFill/>
          <a:ln/>
        </p:spPr>
        <p:txBody>
          <a:bodyPr wrap="square" lIns="0" tIns="0" rIns="0" bIns="0" rtlCol="0" anchor="t"/>
          <a:lstStyle/>
          <a:p>
            <a:pPr marL="0" indent="0">
              <a:buNone/>
            </a:pPr>
            <a:r>
              <a:rPr lang="en-US" sz="1000" dirty="0">
                <a:solidFill>
                  <a:srgbClr val="E5E5E5"/>
                </a:solidFill>
                <a:latin typeface="Calibri" pitchFamily="34" charset="0"/>
                <a:ea typeface="Calibri" pitchFamily="34" charset="-122"/>
                <a:cs typeface="Calibri" pitchFamily="34" charset="-120"/>
              </a:rPr>
              <a:t>Coder, research, resume, odd jobs.</a:t>
            </a:r>
            <a:endParaRPr lang="en-US" sz="1000" dirty="0"/>
          </a:p>
        </p:txBody>
      </p:sp>
      <p:sp>
        <p:nvSpPr>
          <p:cNvPr id="31" name="Shape 29"/>
          <p:cNvSpPr/>
          <p:nvPr/>
        </p:nvSpPr>
        <p:spPr>
          <a:xfrm>
            <a:off x="3246120" y="3063240"/>
            <a:ext cx="2697480" cy="1508760"/>
          </a:xfrm>
          <a:prstGeom prst="rect">
            <a:avLst/>
          </a:prstGeom>
          <a:solidFill>
            <a:srgbClr val="12121E"/>
          </a:solidFill>
          <a:ln w="6350">
            <a:solidFill>
              <a:srgbClr val="1A1A2E"/>
            </a:solidFill>
            <a:prstDash val="solid"/>
          </a:ln>
        </p:spPr>
        <p:txBody>
          <a:bodyPr/>
          <a:lstStyle/>
          <a:p>
            <a:endParaRPr lang="en-US"/>
          </a:p>
        </p:txBody>
      </p:sp>
      <p:sp>
        <p:nvSpPr>
          <p:cNvPr id="32" name="Shape 30"/>
          <p:cNvSpPr/>
          <p:nvPr/>
        </p:nvSpPr>
        <p:spPr>
          <a:xfrm>
            <a:off x="3246120" y="3063240"/>
            <a:ext cx="2697480" cy="54864"/>
          </a:xfrm>
          <a:prstGeom prst="rect">
            <a:avLst/>
          </a:prstGeom>
          <a:solidFill>
            <a:srgbClr val="7E57C2"/>
          </a:solidFill>
          <a:ln w="12700">
            <a:solidFill>
              <a:srgbClr val="7E57C2"/>
            </a:solidFill>
            <a:prstDash val="solid"/>
          </a:ln>
        </p:spPr>
        <p:txBody>
          <a:bodyPr/>
          <a:lstStyle/>
          <a:p>
            <a:endParaRPr lang="en-US"/>
          </a:p>
        </p:txBody>
      </p:sp>
      <p:sp>
        <p:nvSpPr>
          <p:cNvPr id="33" name="Text 31"/>
          <p:cNvSpPr/>
          <p:nvPr/>
        </p:nvSpPr>
        <p:spPr>
          <a:xfrm>
            <a:off x="3410712" y="3227832"/>
            <a:ext cx="2423160" cy="292608"/>
          </a:xfrm>
          <a:prstGeom prst="rect">
            <a:avLst/>
          </a:prstGeom>
          <a:noFill/>
          <a:ln/>
        </p:spPr>
        <p:txBody>
          <a:bodyPr wrap="square" lIns="0" tIns="0" rIns="0" bIns="0" rtlCol="0" anchor="ctr"/>
          <a:lstStyle/>
          <a:p>
            <a:pPr marL="0" indent="0">
              <a:buNone/>
            </a:pPr>
            <a:r>
              <a:rPr lang="en-US" sz="1300" b="1" kern="0" spc="-50" dirty="0">
                <a:solidFill>
                  <a:srgbClr val="7E57C2"/>
                </a:solidFill>
                <a:latin typeface="Arial Black" pitchFamily="34" charset="0"/>
                <a:ea typeface="Arial Black" pitchFamily="34" charset="-122"/>
                <a:cs typeface="Arial Black" pitchFamily="34" charset="-120"/>
              </a:rPr>
              <a:t>UPSTAIRS CLAUDE</a:t>
            </a:r>
            <a:endParaRPr lang="en-US" sz="1300" dirty="0"/>
          </a:p>
        </p:txBody>
      </p:sp>
      <p:sp>
        <p:nvSpPr>
          <p:cNvPr id="34" name="Text 32"/>
          <p:cNvSpPr/>
          <p:nvPr/>
        </p:nvSpPr>
        <p:spPr>
          <a:xfrm>
            <a:off x="3410712" y="3547872"/>
            <a:ext cx="2423160" cy="237744"/>
          </a:xfrm>
          <a:prstGeom prst="rect">
            <a:avLst/>
          </a:prstGeom>
          <a:noFill/>
          <a:ln/>
        </p:spPr>
        <p:txBody>
          <a:bodyPr wrap="square" lIns="0" tIns="0" rIns="0" bIns="0" rtlCol="0" anchor="ctr"/>
          <a:lstStyle/>
          <a:p>
            <a:pPr marL="0" indent="0">
              <a:buNone/>
            </a:pPr>
            <a:r>
              <a:rPr lang="en-US" sz="1050" b="1" dirty="0">
                <a:solidFill>
                  <a:srgbClr val="E5E5E5"/>
                </a:solidFill>
                <a:latin typeface="Calibri" pitchFamily="34" charset="0"/>
                <a:ea typeface="Calibri" pitchFamily="34" charset="-122"/>
                <a:cs typeface="Calibri" pitchFamily="34" charset="-120"/>
              </a:rPr>
              <a:t>Strategy / UX</a:t>
            </a:r>
            <a:endParaRPr lang="en-US" sz="1050" dirty="0"/>
          </a:p>
        </p:txBody>
      </p:sp>
      <p:sp>
        <p:nvSpPr>
          <p:cNvPr id="35" name="Text 33"/>
          <p:cNvSpPr/>
          <p:nvPr/>
        </p:nvSpPr>
        <p:spPr>
          <a:xfrm>
            <a:off x="3410712" y="3785616"/>
            <a:ext cx="2423160" cy="237744"/>
          </a:xfrm>
          <a:prstGeom prst="rect">
            <a:avLst/>
          </a:prstGeom>
          <a:noFill/>
          <a:ln/>
        </p:spPr>
        <p:txBody>
          <a:bodyPr wrap="square" lIns="0" tIns="0" rIns="0" bIns="0" rtlCol="0" anchor="ctr"/>
          <a:lstStyle/>
          <a:p>
            <a:pPr marL="0" indent="0">
              <a:buNone/>
            </a:pPr>
            <a:r>
              <a:rPr lang="en-US" sz="950" dirty="0">
                <a:solidFill>
                  <a:srgbClr val="9A9A9A"/>
                </a:solidFill>
                <a:latin typeface="Consolas" pitchFamily="34" charset="0"/>
                <a:ea typeface="Consolas" pitchFamily="34" charset="-122"/>
                <a:cs typeface="Consolas" pitchFamily="34" charset="-120"/>
              </a:rPr>
              <a:t>Mac Pro (claude.ai)</a:t>
            </a:r>
            <a:endParaRPr lang="en-US" sz="950" dirty="0"/>
          </a:p>
        </p:txBody>
      </p:sp>
      <p:sp>
        <p:nvSpPr>
          <p:cNvPr id="36" name="Text 34"/>
          <p:cNvSpPr/>
          <p:nvPr/>
        </p:nvSpPr>
        <p:spPr>
          <a:xfrm>
            <a:off x="3410712" y="4050792"/>
            <a:ext cx="2423160" cy="475488"/>
          </a:xfrm>
          <a:prstGeom prst="rect">
            <a:avLst/>
          </a:prstGeom>
          <a:noFill/>
          <a:ln/>
        </p:spPr>
        <p:txBody>
          <a:bodyPr wrap="square" lIns="0" tIns="0" rIns="0" bIns="0" rtlCol="0" anchor="t"/>
          <a:lstStyle/>
          <a:p>
            <a:pPr marL="0" indent="0">
              <a:buNone/>
            </a:pPr>
            <a:r>
              <a:rPr lang="en-US" sz="1000" dirty="0">
                <a:solidFill>
                  <a:srgbClr val="E5E5E5"/>
                </a:solidFill>
                <a:latin typeface="Calibri" pitchFamily="34" charset="0"/>
                <a:ea typeface="Calibri" pitchFamily="34" charset="-122"/>
                <a:cs typeface="Calibri" pitchFamily="34" charset="-120"/>
              </a:rPr>
              <a:t>Planning, design, analysis, strategy.</a:t>
            </a:r>
            <a:endParaRPr lang="en-US" sz="1000" dirty="0"/>
          </a:p>
        </p:txBody>
      </p:sp>
      <p:sp>
        <p:nvSpPr>
          <p:cNvPr id="37" name="Shape 35"/>
          <p:cNvSpPr/>
          <p:nvPr/>
        </p:nvSpPr>
        <p:spPr>
          <a:xfrm>
            <a:off x="6035040" y="3063240"/>
            <a:ext cx="2697480" cy="1508760"/>
          </a:xfrm>
          <a:prstGeom prst="rect">
            <a:avLst/>
          </a:prstGeom>
          <a:solidFill>
            <a:srgbClr val="12121E"/>
          </a:solidFill>
          <a:ln w="6350">
            <a:solidFill>
              <a:srgbClr val="1A1A2E"/>
            </a:solidFill>
            <a:prstDash val="solid"/>
          </a:ln>
        </p:spPr>
        <p:txBody>
          <a:bodyPr/>
          <a:lstStyle/>
          <a:p>
            <a:endParaRPr lang="en-US"/>
          </a:p>
        </p:txBody>
      </p:sp>
      <p:sp>
        <p:nvSpPr>
          <p:cNvPr id="38" name="Shape 36"/>
          <p:cNvSpPr/>
          <p:nvPr/>
        </p:nvSpPr>
        <p:spPr>
          <a:xfrm>
            <a:off x="6035040" y="3063240"/>
            <a:ext cx="2697480" cy="54864"/>
          </a:xfrm>
          <a:prstGeom prst="rect">
            <a:avLst/>
          </a:prstGeom>
          <a:solidFill>
            <a:srgbClr val="FF69B4"/>
          </a:solidFill>
          <a:ln w="12700">
            <a:solidFill>
              <a:srgbClr val="FF69B4"/>
            </a:solidFill>
            <a:prstDash val="solid"/>
          </a:ln>
        </p:spPr>
        <p:txBody>
          <a:bodyPr/>
          <a:lstStyle/>
          <a:p>
            <a:endParaRPr lang="en-US"/>
          </a:p>
        </p:txBody>
      </p:sp>
      <p:sp>
        <p:nvSpPr>
          <p:cNvPr id="39" name="Text 37"/>
          <p:cNvSpPr/>
          <p:nvPr/>
        </p:nvSpPr>
        <p:spPr>
          <a:xfrm>
            <a:off x="6199632" y="3227832"/>
            <a:ext cx="2423160" cy="292608"/>
          </a:xfrm>
          <a:prstGeom prst="rect">
            <a:avLst/>
          </a:prstGeom>
          <a:noFill/>
          <a:ln/>
        </p:spPr>
        <p:txBody>
          <a:bodyPr wrap="square" lIns="0" tIns="0" rIns="0" bIns="0" rtlCol="0" anchor="ctr"/>
          <a:lstStyle/>
          <a:p>
            <a:pPr marL="0" indent="0">
              <a:buNone/>
            </a:pPr>
            <a:r>
              <a:rPr lang="en-US" sz="1300" b="1" kern="0" spc="-50" dirty="0">
                <a:solidFill>
                  <a:srgbClr val="FF69B4"/>
                </a:solidFill>
                <a:latin typeface="Arial Black" pitchFamily="34" charset="0"/>
                <a:ea typeface="Arial Black" pitchFamily="34" charset="-122"/>
                <a:cs typeface="Arial Black" pitchFamily="34" charset="-120"/>
              </a:rPr>
              <a:t>CLAUDIA</a:t>
            </a:r>
            <a:endParaRPr lang="en-US" sz="1300" dirty="0"/>
          </a:p>
        </p:txBody>
      </p:sp>
      <p:sp>
        <p:nvSpPr>
          <p:cNvPr id="40" name="Text 38"/>
          <p:cNvSpPr/>
          <p:nvPr/>
        </p:nvSpPr>
        <p:spPr>
          <a:xfrm>
            <a:off x="6199632" y="3547872"/>
            <a:ext cx="2423160" cy="237744"/>
          </a:xfrm>
          <a:prstGeom prst="rect">
            <a:avLst/>
          </a:prstGeom>
          <a:noFill/>
          <a:ln/>
        </p:spPr>
        <p:txBody>
          <a:bodyPr wrap="square" lIns="0" tIns="0" rIns="0" bIns="0" rtlCol="0" anchor="ctr"/>
          <a:lstStyle/>
          <a:p>
            <a:pPr marL="0" indent="0">
              <a:buNone/>
            </a:pPr>
            <a:r>
              <a:rPr lang="en-US" sz="1050" b="1" dirty="0">
                <a:solidFill>
                  <a:srgbClr val="E5E5E5"/>
                </a:solidFill>
                <a:latin typeface="Calibri" pitchFamily="34" charset="0"/>
                <a:ea typeface="Calibri" pitchFamily="34" charset="-122"/>
                <a:cs typeface="Calibri" pitchFamily="34" charset="-120"/>
              </a:rPr>
              <a:t>IoT / The Home</a:t>
            </a:r>
            <a:endParaRPr lang="en-US" sz="1050" dirty="0"/>
          </a:p>
        </p:txBody>
      </p:sp>
      <p:sp>
        <p:nvSpPr>
          <p:cNvPr id="41" name="Text 39"/>
          <p:cNvSpPr/>
          <p:nvPr/>
        </p:nvSpPr>
        <p:spPr>
          <a:xfrm>
            <a:off x="6199632" y="3785616"/>
            <a:ext cx="2423160" cy="237744"/>
          </a:xfrm>
          <a:prstGeom prst="rect">
            <a:avLst/>
          </a:prstGeom>
          <a:noFill/>
          <a:ln/>
        </p:spPr>
        <p:txBody>
          <a:bodyPr wrap="square" lIns="0" tIns="0" rIns="0" bIns="0" rtlCol="0" anchor="ctr"/>
          <a:lstStyle/>
          <a:p>
            <a:pPr marL="0" indent="0">
              <a:buNone/>
            </a:pPr>
            <a:r>
              <a:rPr lang="en-US" sz="950" dirty="0">
                <a:solidFill>
                  <a:srgbClr val="9A9A9A"/>
                </a:solidFill>
                <a:latin typeface="Consolas" pitchFamily="34" charset="0"/>
                <a:ea typeface="Consolas" pitchFamily="34" charset="-122"/>
                <a:cs typeface="Consolas" pitchFamily="34" charset="-120"/>
              </a:rPr>
              <a:t>MacBook</a:t>
            </a:r>
            <a:endParaRPr lang="en-US" sz="950" dirty="0"/>
          </a:p>
        </p:txBody>
      </p:sp>
      <p:sp>
        <p:nvSpPr>
          <p:cNvPr id="42" name="Text 40"/>
          <p:cNvSpPr/>
          <p:nvPr/>
        </p:nvSpPr>
        <p:spPr>
          <a:xfrm>
            <a:off x="6199632" y="4050792"/>
            <a:ext cx="2423160" cy="475488"/>
          </a:xfrm>
          <a:prstGeom prst="rect">
            <a:avLst/>
          </a:prstGeom>
          <a:noFill/>
          <a:ln/>
        </p:spPr>
        <p:txBody>
          <a:bodyPr wrap="square" lIns="0" tIns="0" rIns="0" bIns="0" rtlCol="0" anchor="t"/>
          <a:lstStyle/>
          <a:p>
            <a:pPr marL="0" indent="0">
              <a:buNone/>
            </a:pPr>
            <a:r>
              <a:rPr lang="en-US" sz="1000" dirty="0">
                <a:solidFill>
                  <a:srgbClr val="E5E5E5"/>
                </a:solidFill>
                <a:latin typeface="Calibri" pitchFamily="34" charset="0"/>
                <a:ea typeface="Calibri" pitchFamily="34" charset="-122"/>
                <a:cs typeface="Calibri" pitchFamily="34" charset="-120"/>
              </a:rPr>
              <a:t>The co-founder's crew. 43 devices to tame.</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11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26 days. By the numbers.</a:t>
            </a:r>
            <a:endParaRPr lang="en-US" sz="3200" dirty="0"/>
          </a:p>
        </p:txBody>
      </p:sp>
      <p:sp>
        <p:nvSpPr>
          <p:cNvPr id="6" name="Text 4"/>
          <p:cNvSpPr/>
          <p:nvPr/>
        </p:nvSpPr>
        <p:spPr>
          <a:xfrm>
            <a:off x="457200" y="987552"/>
            <a:ext cx="8229600" cy="274320"/>
          </a:xfrm>
          <a:prstGeom prst="rect">
            <a:avLst/>
          </a:prstGeom>
          <a:noFill/>
          <a:ln/>
        </p:spPr>
        <p:txBody>
          <a:bodyPr wrap="square" lIns="0" tIns="0" rIns="0" bIns="0" rtlCol="0" anchor="ctr"/>
          <a:lstStyle/>
          <a:p>
            <a:pPr marL="0" indent="0">
              <a:buNone/>
            </a:pPr>
            <a:r>
              <a:rPr lang="en-US" sz="1300" i="1" dirty="0">
                <a:solidFill>
                  <a:srgbClr val="9A9A9A"/>
                </a:solidFill>
                <a:latin typeface="Calibri" pitchFamily="34" charset="0"/>
                <a:ea typeface="Calibri" pitchFamily="34" charset="-122"/>
                <a:cs typeface="Calibri" pitchFamily="34" charset="-120"/>
              </a:rPr>
              <a:t>Actual production metrics. No projections, no "adjusted for seasonality."</a:t>
            </a:r>
            <a:endParaRPr lang="en-US" sz="1300" dirty="0"/>
          </a:p>
        </p:txBody>
      </p:sp>
      <p:sp>
        <p:nvSpPr>
          <p:cNvPr id="7" name="Shape 5"/>
          <p:cNvSpPr/>
          <p:nvPr/>
        </p:nvSpPr>
        <p:spPr>
          <a:xfrm>
            <a:off x="457200" y="1417320"/>
            <a:ext cx="1965960" cy="1280160"/>
          </a:xfrm>
          <a:prstGeom prst="rect">
            <a:avLst/>
          </a:prstGeom>
          <a:solidFill>
            <a:srgbClr val="12121E"/>
          </a:solidFill>
          <a:ln w="6350">
            <a:solidFill>
              <a:srgbClr val="1A1A2E"/>
            </a:solidFill>
            <a:prstDash val="solid"/>
          </a:ln>
        </p:spPr>
        <p:txBody>
          <a:bodyPr/>
          <a:lstStyle/>
          <a:p>
            <a:endParaRPr lang="en-US"/>
          </a:p>
        </p:txBody>
      </p:sp>
      <p:sp>
        <p:nvSpPr>
          <p:cNvPr id="8" name="Text 6"/>
          <p:cNvSpPr/>
          <p:nvPr/>
        </p:nvSpPr>
        <p:spPr>
          <a:xfrm>
            <a:off x="457200" y="1554480"/>
            <a:ext cx="196596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2,034</a:t>
            </a:r>
            <a:endParaRPr lang="en-US" sz="4200" dirty="0"/>
          </a:p>
        </p:txBody>
      </p:sp>
      <p:sp>
        <p:nvSpPr>
          <p:cNvPr id="9" name="Text 7"/>
          <p:cNvSpPr/>
          <p:nvPr/>
        </p:nvSpPr>
        <p:spPr>
          <a:xfrm>
            <a:off x="457200" y="2350008"/>
            <a:ext cx="196596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DROPS FOUND</a:t>
            </a:r>
            <a:endParaRPr lang="en-US" sz="1000" dirty="0"/>
          </a:p>
        </p:txBody>
      </p:sp>
      <p:sp>
        <p:nvSpPr>
          <p:cNvPr id="10" name="Shape 8"/>
          <p:cNvSpPr/>
          <p:nvPr/>
        </p:nvSpPr>
        <p:spPr>
          <a:xfrm>
            <a:off x="2560320" y="1417320"/>
            <a:ext cx="1965960" cy="1280160"/>
          </a:xfrm>
          <a:prstGeom prst="rect">
            <a:avLst/>
          </a:prstGeom>
          <a:solidFill>
            <a:srgbClr val="12121E"/>
          </a:solidFill>
          <a:ln w="6350">
            <a:solidFill>
              <a:srgbClr val="1A1A2E"/>
            </a:solidFill>
            <a:prstDash val="solid"/>
          </a:ln>
        </p:spPr>
        <p:txBody>
          <a:bodyPr/>
          <a:lstStyle/>
          <a:p>
            <a:endParaRPr lang="en-US"/>
          </a:p>
        </p:txBody>
      </p:sp>
      <p:sp>
        <p:nvSpPr>
          <p:cNvPr id="11" name="Text 9"/>
          <p:cNvSpPr/>
          <p:nvPr/>
        </p:nvSpPr>
        <p:spPr>
          <a:xfrm>
            <a:off x="2560320" y="1554480"/>
            <a:ext cx="196596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137+</a:t>
            </a:r>
            <a:endParaRPr lang="en-US" sz="4200" dirty="0"/>
          </a:p>
        </p:txBody>
      </p:sp>
      <p:sp>
        <p:nvSpPr>
          <p:cNvPr id="12" name="Text 10"/>
          <p:cNvSpPr/>
          <p:nvPr/>
        </p:nvSpPr>
        <p:spPr>
          <a:xfrm>
            <a:off x="2560320" y="2350008"/>
            <a:ext cx="196596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SOURCES MONITORED</a:t>
            </a:r>
            <a:endParaRPr lang="en-US" sz="1000" dirty="0"/>
          </a:p>
        </p:txBody>
      </p:sp>
      <p:sp>
        <p:nvSpPr>
          <p:cNvPr id="13" name="Shape 11"/>
          <p:cNvSpPr/>
          <p:nvPr/>
        </p:nvSpPr>
        <p:spPr>
          <a:xfrm>
            <a:off x="4663440" y="1417320"/>
            <a:ext cx="1965960" cy="1280160"/>
          </a:xfrm>
          <a:prstGeom prst="rect">
            <a:avLst/>
          </a:prstGeom>
          <a:solidFill>
            <a:srgbClr val="12121E"/>
          </a:solidFill>
          <a:ln w="6350">
            <a:solidFill>
              <a:srgbClr val="1A1A2E"/>
            </a:solidFill>
            <a:prstDash val="solid"/>
          </a:ln>
        </p:spPr>
        <p:txBody>
          <a:bodyPr/>
          <a:lstStyle/>
          <a:p>
            <a:endParaRPr lang="en-US"/>
          </a:p>
        </p:txBody>
      </p:sp>
      <p:sp>
        <p:nvSpPr>
          <p:cNvPr id="14" name="Text 12"/>
          <p:cNvSpPr/>
          <p:nvPr/>
        </p:nvSpPr>
        <p:spPr>
          <a:xfrm>
            <a:off x="4663440" y="1554480"/>
            <a:ext cx="196596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61</a:t>
            </a:r>
            <a:endParaRPr lang="en-US" sz="4200" dirty="0"/>
          </a:p>
        </p:txBody>
      </p:sp>
      <p:sp>
        <p:nvSpPr>
          <p:cNvPr id="15" name="Text 13"/>
          <p:cNvSpPr/>
          <p:nvPr/>
        </p:nvSpPr>
        <p:spPr>
          <a:xfrm>
            <a:off x="4663440" y="2350008"/>
            <a:ext cx="196596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ACTIVE WATCHERS</a:t>
            </a:r>
            <a:endParaRPr lang="en-US" sz="1000" dirty="0"/>
          </a:p>
        </p:txBody>
      </p:sp>
      <p:sp>
        <p:nvSpPr>
          <p:cNvPr id="16" name="Shape 14"/>
          <p:cNvSpPr/>
          <p:nvPr/>
        </p:nvSpPr>
        <p:spPr>
          <a:xfrm>
            <a:off x="6766560" y="1417320"/>
            <a:ext cx="1965960" cy="1280160"/>
          </a:xfrm>
          <a:prstGeom prst="rect">
            <a:avLst/>
          </a:prstGeom>
          <a:solidFill>
            <a:srgbClr val="12121E"/>
          </a:solidFill>
          <a:ln w="6350">
            <a:solidFill>
              <a:srgbClr val="1A1A2E"/>
            </a:solidFill>
            <a:prstDash val="solid"/>
          </a:ln>
        </p:spPr>
        <p:txBody>
          <a:bodyPr/>
          <a:lstStyle/>
          <a:p>
            <a:endParaRPr lang="en-US"/>
          </a:p>
        </p:txBody>
      </p:sp>
      <p:sp>
        <p:nvSpPr>
          <p:cNvPr id="17" name="Text 15"/>
          <p:cNvSpPr/>
          <p:nvPr/>
        </p:nvSpPr>
        <p:spPr>
          <a:xfrm>
            <a:off x="6766560" y="1554480"/>
            <a:ext cx="196596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109</a:t>
            </a:r>
            <a:endParaRPr lang="en-US" sz="4200" dirty="0"/>
          </a:p>
        </p:txBody>
      </p:sp>
      <p:sp>
        <p:nvSpPr>
          <p:cNvPr id="18" name="Text 16"/>
          <p:cNvSpPr/>
          <p:nvPr/>
        </p:nvSpPr>
        <p:spPr>
          <a:xfrm>
            <a:off x="6766560" y="2350008"/>
            <a:ext cx="196596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BLOG POSTS</a:t>
            </a:r>
            <a:endParaRPr lang="en-US" sz="1000" dirty="0"/>
          </a:p>
        </p:txBody>
      </p:sp>
      <p:sp>
        <p:nvSpPr>
          <p:cNvPr id="19" name="Shape 17"/>
          <p:cNvSpPr/>
          <p:nvPr/>
        </p:nvSpPr>
        <p:spPr>
          <a:xfrm>
            <a:off x="457200" y="2880360"/>
            <a:ext cx="1965960" cy="1280160"/>
          </a:xfrm>
          <a:prstGeom prst="rect">
            <a:avLst/>
          </a:prstGeom>
          <a:solidFill>
            <a:srgbClr val="12121E"/>
          </a:solidFill>
          <a:ln w="6350">
            <a:solidFill>
              <a:srgbClr val="1A1A2E"/>
            </a:solidFill>
            <a:prstDash val="solid"/>
          </a:ln>
        </p:spPr>
        <p:txBody>
          <a:bodyPr/>
          <a:lstStyle/>
          <a:p>
            <a:endParaRPr lang="en-US"/>
          </a:p>
        </p:txBody>
      </p:sp>
      <p:sp>
        <p:nvSpPr>
          <p:cNvPr id="20" name="Text 18"/>
          <p:cNvSpPr/>
          <p:nvPr/>
        </p:nvSpPr>
        <p:spPr>
          <a:xfrm>
            <a:off x="457200" y="3017520"/>
            <a:ext cx="196596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6</a:t>
            </a:r>
            <a:endParaRPr lang="en-US" sz="4200" dirty="0"/>
          </a:p>
        </p:txBody>
      </p:sp>
      <p:sp>
        <p:nvSpPr>
          <p:cNvPr id="21" name="Text 19"/>
          <p:cNvSpPr/>
          <p:nvPr/>
        </p:nvSpPr>
        <p:spPr>
          <a:xfrm>
            <a:off x="457200" y="3813048"/>
            <a:ext cx="196596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AI AGENTS</a:t>
            </a:r>
            <a:endParaRPr lang="en-US" sz="1000" dirty="0"/>
          </a:p>
        </p:txBody>
      </p:sp>
      <p:sp>
        <p:nvSpPr>
          <p:cNvPr id="22" name="Shape 20"/>
          <p:cNvSpPr/>
          <p:nvPr/>
        </p:nvSpPr>
        <p:spPr>
          <a:xfrm>
            <a:off x="2560320" y="2880360"/>
            <a:ext cx="1965960" cy="1280160"/>
          </a:xfrm>
          <a:prstGeom prst="rect">
            <a:avLst/>
          </a:prstGeom>
          <a:solidFill>
            <a:srgbClr val="12121E"/>
          </a:solidFill>
          <a:ln w="6350">
            <a:solidFill>
              <a:srgbClr val="1A1A2E"/>
            </a:solidFill>
            <a:prstDash val="solid"/>
          </a:ln>
        </p:spPr>
        <p:txBody>
          <a:bodyPr/>
          <a:lstStyle/>
          <a:p>
            <a:endParaRPr lang="en-US"/>
          </a:p>
        </p:txBody>
      </p:sp>
      <p:sp>
        <p:nvSpPr>
          <p:cNvPr id="23" name="Text 21"/>
          <p:cNvSpPr/>
          <p:nvPr/>
        </p:nvSpPr>
        <p:spPr>
          <a:xfrm>
            <a:off x="2560320" y="3017520"/>
            <a:ext cx="196596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4</a:t>
            </a:r>
            <a:endParaRPr lang="en-US" sz="4200" dirty="0"/>
          </a:p>
        </p:txBody>
      </p:sp>
      <p:sp>
        <p:nvSpPr>
          <p:cNvPr id="24" name="Text 22"/>
          <p:cNvSpPr/>
          <p:nvPr/>
        </p:nvSpPr>
        <p:spPr>
          <a:xfrm>
            <a:off x="2560320" y="3813048"/>
            <a:ext cx="196596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MACHINES</a:t>
            </a:r>
            <a:endParaRPr lang="en-US" sz="1000" dirty="0"/>
          </a:p>
        </p:txBody>
      </p:sp>
      <p:sp>
        <p:nvSpPr>
          <p:cNvPr id="25" name="Shape 23"/>
          <p:cNvSpPr/>
          <p:nvPr/>
        </p:nvSpPr>
        <p:spPr>
          <a:xfrm>
            <a:off x="4663440" y="2880360"/>
            <a:ext cx="1965960" cy="1280160"/>
          </a:xfrm>
          <a:prstGeom prst="rect">
            <a:avLst/>
          </a:prstGeom>
          <a:solidFill>
            <a:srgbClr val="12121E"/>
          </a:solidFill>
          <a:ln w="6350">
            <a:solidFill>
              <a:srgbClr val="1A1A2E"/>
            </a:solidFill>
            <a:prstDash val="solid"/>
          </a:ln>
        </p:spPr>
        <p:txBody>
          <a:bodyPr/>
          <a:lstStyle/>
          <a:p>
            <a:endParaRPr lang="en-US"/>
          </a:p>
        </p:txBody>
      </p:sp>
      <p:sp>
        <p:nvSpPr>
          <p:cNvPr id="26" name="Text 24"/>
          <p:cNvSpPr/>
          <p:nvPr/>
        </p:nvSpPr>
        <p:spPr>
          <a:xfrm>
            <a:off x="4663440" y="3017520"/>
            <a:ext cx="196596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6</a:t>
            </a:r>
            <a:endParaRPr lang="en-US" sz="4200" dirty="0"/>
          </a:p>
        </p:txBody>
      </p:sp>
      <p:sp>
        <p:nvSpPr>
          <p:cNvPr id="27" name="Text 25"/>
          <p:cNvSpPr/>
          <p:nvPr/>
        </p:nvSpPr>
        <p:spPr>
          <a:xfrm>
            <a:off x="4663440" y="3813048"/>
            <a:ext cx="196596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VLANS LIVE</a:t>
            </a:r>
            <a:endParaRPr lang="en-US" sz="1000" dirty="0"/>
          </a:p>
        </p:txBody>
      </p:sp>
      <p:sp>
        <p:nvSpPr>
          <p:cNvPr id="28" name="Shape 26"/>
          <p:cNvSpPr/>
          <p:nvPr/>
        </p:nvSpPr>
        <p:spPr>
          <a:xfrm>
            <a:off x="6766560" y="2880360"/>
            <a:ext cx="1965960" cy="1280160"/>
          </a:xfrm>
          <a:prstGeom prst="rect">
            <a:avLst/>
          </a:prstGeom>
          <a:solidFill>
            <a:srgbClr val="12121E"/>
          </a:solidFill>
          <a:ln w="6350">
            <a:solidFill>
              <a:srgbClr val="1A1A2E"/>
            </a:solidFill>
            <a:prstDash val="solid"/>
          </a:ln>
        </p:spPr>
        <p:txBody>
          <a:bodyPr/>
          <a:lstStyle/>
          <a:p>
            <a:endParaRPr lang="en-US"/>
          </a:p>
        </p:txBody>
      </p:sp>
      <p:sp>
        <p:nvSpPr>
          <p:cNvPr id="29" name="Text 27"/>
          <p:cNvSpPr/>
          <p:nvPr/>
        </p:nvSpPr>
        <p:spPr>
          <a:xfrm>
            <a:off x="6766560" y="3017520"/>
            <a:ext cx="196596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4.7M</a:t>
            </a:r>
            <a:endParaRPr lang="en-US" sz="4200" dirty="0"/>
          </a:p>
        </p:txBody>
      </p:sp>
      <p:sp>
        <p:nvSpPr>
          <p:cNvPr id="30" name="Text 28"/>
          <p:cNvSpPr/>
          <p:nvPr/>
        </p:nvSpPr>
        <p:spPr>
          <a:xfrm>
            <a:off x="6766560" y="3813048"/>
            <a:ext cx="196596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SYSLOG LINES</a:t>
            </a:r>
            <a:endParaRPr lang="en-US" sz="1000" dirty="0"/>
          </a:p>
        </p:txBody>
      </p:sp>
      <p:sp>
        <p:nvSpPr>
          <p:cNvPr id="31" name="Text 29"/>
          <p:cNvSpPr/>
          <p:nvPr/>
        </p:nvSpPr>
        <p:spPr>
          <a:xfrm>
            <a:off x="457200" y="4498848"/>
            <a:ext cx="8229600" cy="274320"/>
          </a:xfrm>
          <a:prstGeom prst="rect">
            <a:avLst/>
          </a:prstGeom>
          <a:noFill/>
          <a:ln/>
        </p:spPr>
        <p:txBody>
          <a:bodyPr wrap="square" lIns="0" tIns="0" rIns="0" bIns="0" rtlCol="0" anchor="ctr"/>
          <a:lstStyle/>
          <a:p>
            <a:pPr marL="0" indent="0" algn="ctr">
              <a:buNone/>
            </a:pPr>
            <a:r>
              <a:rPr lang="en-US" sz="1300" i="1" dirty="0">
                <a:solidFill>
                  <a:srgbClr val="E87040"/>
                </a:solidFill>
                <a:latin typeface="Calibri" pitchFamily="34" charset="0"/>
                <a:ea typeface="Calibri" pitchFamily="34" charset="-122"/>
                <a:cs typeface="Calibri" pitchFamily="34" charset="-120"/>
              </a:rPr>
              <a:t>Zero cloud dependency for personal data.  ·  Sub-$1000 hardware.  ·  Infinite ambition.</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12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1325880"/>
            <a:ext cx="8229600" cy="640080"/>
          </a:xfrm>
          <a:prstGeom prst="rect">
            <a:avLst/>
          </a:prstGeom>
          <a:noFill/>
          <a:ln/>
        </p:spPr>
        <p:txBody>
          <a:bodyPr wrap="square" lIns="0" tIns="0" rIns="0" bIns="0" rtlCol="0" anchor="ctr"/>
          <a:lstStyle/>
          <a:p>
            <a:pPr marL="0" indent="0" algn="ctr">
              <a:buNone/>
            </a:pPr>
            <a:r>
              <a:rPr lang="en-US" sz="3800" b="1" kern="0" spc="-100" dirty="0">
                <a:solidFill>
                  <a:srgbClr val="9A9A9A"/>
                </a:solidFill>
                <a:latin typeface="Arial Black" pitchFamily="34" charset="0"/>
                <a:ea typeface="Arial Black" pitchFamily="34" charset="-122"/>
                <a:cs typeface="Arial Black" pitchFamily="34" charset="-120"/>
              </a:rPr>
              <a:t>ENOUGH ABOUT ME.</a:t>
            </a:r>
            <a:endParaRPr lang="en-US" sz="3800" dirty="0"/>
          </a:p>
        </p:txBody>
      </p:sp>
      <p:sp>
        <p:nvSpPr>
          <p:cNvPr id="6" name="Text 4"/>
          <p:cNvSpPr/>
          <p:nvPr/>
        </p:nvSpPr>
        <p:spPr>
          <a:xfrm>
            <a:off x="457200" y="2057400"/>
            <a:ext cx="8229600" cy="914400"/>
          </a:xfrm>
          <a:prstGeom prst="rect">
            <a:avLst/>
          </a:prstGeom>
          <a:noFill/>
          <a:ln/>
        </p:spPr>
        <p:txBody>
          <a:bodyPr wrap="square" lIns="0" tIns="0" rIns="0" bIns="0" rtlCol="0" anchor="ctr"/>
          <a:lstStyle/>
          <a:p>
            <a:pPr marL="0" indent="0" algn="ctr">
              <a:buNone/>
            </a:pPr>
            <a:r>
              <a:rPr lang="en-US" sz="7200" b="1" kern="0" spc="-200" dirty="0">
                <a:solidFill>
                  <a:srgbClr val="E87040"/>
                </a:solidFill>
                <a:latin typeface="Arial Black" pitchFamily="34" charset="0"/>
                <a:ea typeface="Arial Black" pitchFamily="34" charset="-122"/>
                <a:cs typeface="Arial Black" pitchFamily="34" charset="-120"/>
              </a:rPr>
              <a:t>Your turn.</a:t>
            </a:r>
            <a:endParaRPr lang="en-US" sz="7200" dirty="0"/>
          </a:p>
        </p:txBody>
      </p:sp>
      <p:sp>
        <p:nvSpPr>
          <p:cNvPr id="7" name="Text 5"/>
          <p:cNvSpPr/>
          <p:nvPr/>
        </p:nvSpPr>
        <p:spPr>
          <a:xfrm>
            <a:off x="457200" y="3246120"/>
            <a:ext cx="8229600" cy="365760"/>
          </a:xfrm>
          <a:prstGeom prst="rect">
            <a:avLst/>
          </a:prstGeom>
          <a:noFill/>
          <a:ln/>
        </p:spPr>
        <p:txBody>
          <a:bodyPr wrap="square" lIns="0" tIns="0" rIns="0" bIns="0" rtlCol="0" anchor="ctr"/>
          <a:lstStyle/>
          <a:p>
            <a:pPr marL="0" indent="0" algn="ctr">
              <a:buNone/>
            </a:pPr>
            <a:r>
              <a:rPr lang="en-US" sz="1800" i="1" dirty="0">
                <a:solidFill>
                  <a:srgbClr val="E5E5E5"/>
                </a:solidFill>
                <a:latin typeface="Calibri" pitchFamily="34" charset="0"/>
                <a:ea typeface="Calibri" pitchFamily="34" charset="-122"/>
                <a:cs typeface="Calibri" pitchFamily="34" charset="-120"/>
              </a:rPr>
              <a:t>Three commands. Ten minutes. A working AI on your own laptop.</a:t>
            </a:r>
            <a:endParaRPr lang="en-US" sz="1800" dirty="0"/>
          </a:p>
        </p:txBody>
      </p:sp>
      <p:sp>
        <p:nvSpPr>
          <p:cNvPr id="8" name="Text 6"/>
          <p:cNvSpPr/>
          <p:nvPr/>
        </p:nvSpPr>
        <p:spPr>
          <a:xfrm>
            <a:off x="457200" y="3703320"/>
            <a:ext cx="8229600" cy="320040"/>
          </a:xfrm>
          <a:prstGeom prst="rect">
            <a:avLst/>
          </a:prstGeom>
          <a:noFill/>
          <a:ln/>
        </p:spPr>
        <p:txBody>
          <a:bodyPr wrap="square" lIns="0" tIns="0" rIns="0" bIns="0" rtlCol="0" anchor="ctr"/>
          <a:lstStyle/>
          <a:p>
            <a:pPr marL="0" indent="0" algn="ctr">
              <a:buNone/>
            </a:pPr>
            <a:r>
              <a:rPr lang="en-US" sz="1300" kern="0" spc="100" dirty="0">
                <a:solidFill>
                  <a:srgbClr val="9A9A9A"/>
                </a:solidFill>
                <a:latin typeface="Consolas" pitchFamily="34" charset="0"/>
                <a:ea typeface="Consolas" pitchFamily="34" charset="-122"/>
                <a:cs typeface="Consolas" pitchFamily="34" charset="-120"/>
              </a:rPr>
              <a:t>No account.  ·  No API key.  ·  No credit card.  ·  No cloud.</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A0A14"/>
        </a:solidFill>
        <a:effectLst/>
      </p:bgPr>
    </p:bg>
    <p:spTree>
      <p:nvGrpSpPr>
        <p:cNvPr id="1" name=""/>
        <p:cNvGrpSpPr/>
        <p:nvPr/>
      </p:nvGrpSpPr>
      <p:grpSpPr>
        <a:xfrm>
          <a:off x="0" y="0"/>
          <a:ext cx="0" cy="0"/>
          <a:chOff x="0" y="0"/>
          <a:chExt cx="0" cy="0"/>
        </a:xfrm>
      </p:grpSpPr>
      <p:sp>
        <p:nvSpPr>
          <p:cNvPr id="2" name="TextBox 1"/>
          <p:cNvSpPr txBox="1"/>
          <p:nvPr/>
        </p:nvSpPr>
        <p:spPr>
          <a:xfrm>
            <a:off x="457200" y="228600"/>
            <a:ext cx="1371600" cy="228600"/>
          </a:xfrm>
          <a:prstGeom prst="rect">
            <a:avLst/>
          </a:prstGeom>
          <a:noFill/>
        </p:spPr>
        <p:txBody>
          <a:bodyPr wrap="square">
            <a:spAutoFit/>
          </a:bodyPr>
          <a:lstStyle/>
          <a:p>
            <a:r>
              <a:rPr sz="1000">
                <a:solidFill>
                  <a:srgbClr val="666666"/>
                </a:solidFill>
                <a:latin typeface="Consolas"/>
              </a:rPr>
              <a:t>13 / 24</a:t>
            </a:r>
          </a:p>
        </p:txBody>
      </p:sp>
      <p:sp>
        <p:nvSpPr>
          <p:cNvPr id="3" name="TextBox 2"/>
          <p:cNvSpPr txBox="1"/>
          <p:nvPr/>
        </p:nvSpPr>
        <p:spPr>
          <a:xfrm>
            <a:off x="457200" y="411480"/>
            <a:ext cx="8229600" cy="228600"/>
          </a:xfrm>
          <a:prstGeom prst="rect">
            <a:avLst/>
          </a:prstGeom>
          <a:noFill/>
        </p:spPr>
        <p:txBody>
          <a:bodyPr wrap="square">
            <a:spAutoFit/>
          </a:bodyPr>
          <a:lstStyle/>
          <a:p>
            <a:r>
              <a:rPr sz="900">
                <a:solidFill>
                  <a:srgbClr val="666666"/>
                </a:solidFill>
                <a:latin typeface="Calibri"/>
              </a:rPr>
              <a:t>The Castaways · AI Guild · April 21, 2026</a:t>
            </a:r>
          </a:p>
        </p:txBody>
      </p:sp>
      <p:sp>
        <p:nvSpPr>
          <p:cNvPr id="4" name="TextBox 3"/>
          <p:cNvSpPr txBox="1"/>
          <p:nvPr/>
        </p:nvSpPr>
        <p:spPr>
          <a:xfrm>
            <a:off x="457200" y="650000"/>
            <a:ext cx="8229600" cy="450000"/>
          </a:xfrm>
          <a:prstGeom prst="rect">
            <a:avLst/>
          </a:prstGeom>
          <a:noFill/>
        </p:spPr>
        <p:txBody>
          <a:bodyPr wrap="square">
            <a:spAutoFit/>
          </a:bodyPr>
          <a:lstStyle/>
          <a:p>
            <a:r>
              <a:rPr sz="3000">
                <a:solidFill>
                  <a:srgbClr val="E5E5E5"/>
                </a:solidFill>
                <a:latin typeface="Arial Black"/>
              </a:rPr>
              <a:t>Before we start</a:t>
            </a:r>
          </a:p>
        </p:txBody>
      </p:sp>
      <p:sp>
        <p:nvSpPr>
          <p:cNvPr id="5" name="TextBox 4"/>
          <p:cNvSpPr txBox="1"/>
          <p:nvPr/>
        </p:nvSpPr>
        <p:spPr>
          <a:xfrm>
            <a:off x="457200" y="1150000"/>
            <a:ext cx="8229600" cy="500000"/>
          </a:xfrm>
          <a:prstGeom prst="rect">
            <a:avLst/>
          </a:prstGeom>
          <a:noFill/>
        </p:spPr>
        <p:txBody>
          <a:bodyPr wrap="square">
            <a:spAutoFit/>
          </a:bodyPr>
          <a:lstStyle/>
          <a:p>
            <a:r>
              <a:rPr sz="1600">
                <a:solidFill>
                  <a:srgbClr val="E87040"/>
                </a:solidFill>
                <a:latin typeface="Arial Black"/>
              </a:rPr>
              <a:t>Use your personal machine.</a:t>
            </a:r>
          </a:p>
          <a:p>
            <a:r>
              <a:rPr sz="1300">
                <a:solidFill>
                  <a:srgbClr val="E5E5E5"/>
                </a:solidFill>
                <a:latin typeface="Calibri"/>
              </a:rPr>
              <a:t>Do NOT install this on employer-issued hardware unless your IT policy allows it.</a:t>
            </a:r>
          </a:p>
        </p:txBody>
      </p:sp>
      <p:sp>
        <p:nvSpPr>
          <p:cNvPr id="6" name="TextBox 5"/>
          <p:cNvSpPr txBox="1"/>
          <p:nvPr/>
        </p:nvSpPr>
        <p:spPr>
          <a:xfrm>
            <a:off x="457200" y="1850000"/>
            <a:ext cx="4000000" cy="300000"/>
          </a:xfrm>
          <a:prstGeom prst="rect">
            <a:avLst/>
          </a:prstGeom>
          <a:noFill/>
        </p:spPr>
        <p:txBody>
          <a:bodyPr wrap="square">
            <a:spAutoFit/>
          </a:bodyPr>
          <a:lstStyle/>
          <a:p>
            <a:r>
              <a:rPr sz="1200">
                <a:solidFill>
                  <a:srgbClr val="4FC3F7"/>
                </a:solidFill>
                <a:latin typeface="Arial Black"/>
              </a:rPr>
              <a:t>WHAT YOU NEED</a:t>
            </a:r>
          </a:p>
        </p:txBody>
      </p:sp>
      <p:sp>
        <p:nvSpPr>
          <p:cNvPr id="7" name="TextBox 6"/>
          <p:cNvSpPr txBox="1"/>
          <p:nvPr/>
        </p:nvSpPr>
        <p:spPr>
          <a:xfrm>
            <a:off x="457200" y="2100000"/>
            <a:ext cx="4000000" cy="900000"/>
          </a:xfrm>
          <a:prstGeom prst="rect">
            <a:avLst/>
          </a:prstGeom>
          <a:noFill/>
        </p:spPr>
        <p:txBody>
          <a:bodyPr wrap="square">
            <a:spAutoFit/>
          </a:bodyPr>
          <a:lstStyle/>
          <a:p>
            <a:r>
              <a:rPr sz="1200">
                <a:solidFill>
                  <a:srgbClr val="E5E5E5"/>
                </a:solidFill>
                <a:latin typeface="Calibri"/>
              </a:rPr>
              <a:t>A personal laptop (Mac or Windows, 2020 or newer)</a:t>
            </a:r>
          </a:p>
          <a:p>
            <a:pPr>
              <a:spcBef>
                <a:spcPts val="600"/>
              </a:spcBef>
            </a:pPr>
            <a:r>
              <a:rPr sz="1200">
                <a:solidFill>
                  <a:srgbClr val="E5E5E5"/>
                </a:solidFill>
                <a:latin typeface="Calibri"/>
              </a:rPr>
              <a:t>~5 GB free disk space</a:t>
            </a:r>
          </a:p>
          <a:p>
            <a:pPr>
              <a:spcBef>
                <a:spcPts val="600"/>
              </a:spcBef>
            </a:pPr>
            <a:r>
              <a:rPr sz="1200">
                <a:solidFill>
                  <a:srgbClr val="E5E5E5"/>
                </a:solidFill>
                <a:latin typeface="Calibri"/>
              </a:rPr>
              <a:t>Wi-Fi for the download — then it works offline forever</a:t>
            </a:r>
          </a:p>
          <a:p>
            <a:pPr>
              <a:spcBef>
                <a:spcPts val="600"/>
              </a:spcBef>
            </a:pPr>
            <a:r>
              <a:rPr sz="1200">
                <a:solidFill>
                  <a:srgbClr val="E5E5E5"/>
                </a:solidFill>
                <a:latin typeface="Calibri"/>
              </a:rPr>
              <a:t>A terminal: PowerShell (Windows) or Terminal (Mac)</a:t>
            </a:r>
          </a:p>
        </p:txBody>
      </p:sp>
      <p:sp>
        <p:nvSpPr>
          <p:cNvPr id="8" name="TextBox 7"/>
          <p:cNvSpPr txBox="1"/>
          <p:nvPr/>
        </p:nvSpPr>
        <p:spPr>
          <a:xfrm>
            <a:off x="4800000" y="1850000"/>
            <a:ext cx="4000000" cy="300000"/>
          </a:xfrm>
          <a:prstGeom prst="rect">
            <a:avLst/>
          </a:prstGeom>
          <a:noFill/>
        </p:spPr>
        <p:txBody>
          <a:bodyPr wrap="square">
            <a:spAutoFit/>
          </a:bodyPr>
          <a:lstStyle/>
          <a:p>
            <a:r>
              <a:rPr sz="1200">
                <a:solidFill>
                  <a:srgbClr val="E87040"/>
                </a:solidFill>
                <a:latin typeface="Arial Black"/>
              </a:rPr>
              <a:t>IF YOU GET STUCK</a:t>
            </a:r>
          </a:p>
        </p:txBody>
      </p:sp>
      <p:sp>
        <p:nvSpPr>
          <p:cNvPr id="9" name="TextBox 8"/>
          <p:cNvSpPr txBox="1"/>
          <p:nvPr/>
        </p:nvSpPr>
        <p:spPr>
          <a:xfrm>
            <a:off x="4800000" y="2100000"/>
            <a:ext cx="4000000" cy="1200000"/>
          </a:xfrm>
          <a:prstGeom prst="rect">
            <a:avLst/>
          </a:prstGeom>
          <a:noFill/>
        </p:spPr>
        <p:txBody>
          <a:bodyPr wrap="square">
            <a:spAutoFit/>
          </a:bodyPr>
          <a:lstStyle/>
          <a:p>
            <a:r>
              <a:rPr sz="1000">
                <a:solidFill>
                  <a:srgbClr val="E87040"/>
                </a:solidFill>
                <a:latin typeface="Consolas"/>
              </a:rPr>
              <a:t>"command not found"</a:t>
            </a:r>
          </a:p>
          <a:p>
            <a:r>
              <a:rPr sz="1000">
                <a:solidFill>
                  <a:srgbClr val="9A9A9A"/>
                </a:solidFill>
                <a:latin typeface="Calibri"/>
              </a:rPr>
              <a:t>Close terminal, reopen. PATH refreshes on restart.</a:t>
            </a:r>
          </a:p>
          <a:p>
            <a:pPr>
              <a:spcBef>
                <a:spcPts val="1000"/>
              </a:spcBef>
            </a:pPr>
            <a:r>
              <a:rPr sz="1000">
                <a:solidFill>
                  <a:srgbClr val="E87040"/>
                </a:solidFill>
                <a:latin typeface="Consolas"/>
              </a:rPr>
              <a:t>Download stalling?</a:t>
            </a:r>
          </a:p>
          <a:p>
            <a:r>
              <a:rPr sz="1000">
                <a:solidFill>
                  <a:srgbClr val="9A9A9A"/>
                </a:solidFill>
                <a:latin typeface="Calibri"/>
              </a:rPr>
              <a:t>Phone hotspot. It's one 5 GB file.</a:t>
            </a:r>
          </a:p>
          <a:p>
            <a:pPr>
              <a:spcBef>
                <a:spcPts val="1000"/>
              </a:spcBef>
            </a:pPr>
            <a:r>
              <a:rPr sz="1000">
                <a:solidFill>
                  <a:srgbClr val="E87040"/>
                </a:solidFill>
                <a:latin typeface="Consolas"/>
              </a:rPr>
              <a:t>Can't install right now?</a:t>
            </a:r>
          </a:p>
          <a:p>
            <a:r>
              <a:rPr sz="1000">
                <a:solidFill>
                  <a:srgbClr val="9A9A9A"/>
                </a:solidFill>
                <a:latin typeface="Calibri"/>
              </a:rPr>
              <a:t>Do it at home tonight. The handout has everything step by step.</a:t>
            </a:r>
          </a:p>
          <a:p>
            <a:pPr>
              <a:spcBef>
                <a:spcPts val="1000"/>
              </a:spcBef>
            </a:pPr>
            <a:r>
              <a:rPr sz="1000">
                <a:solidFill>
                  <a:srgbClr val="E87040"/>
                </a:solidFill>
                <a:latin typeface="Consolas"/>
              </a:rPr>
              <a:t>Corporate proxy?</a:t>
            </a:r>
          </a:p>
          <a:p>
            <a:r>
              <a:rPr sz="1000">
                <a:solidFill>
                  <a:srgbClr val="9A9A9A"/>
                </a:solidFill>
                <a:latin typeface="Calibri"/>
              </a:rPr>
              <a:t>You shouldn't be on corp gear anyway. Use personal Wi-Fi.</a:t>
            </a:r>
          </a:p>
        </p:txBody>
      </p:sp>
      <p:sp>
        <p:nvSpPr>
          <p:cNvPr id="10" name="TextBox 9"/>
          <p:cNvSpPr txBox="1"/>
          <p:nvPr/>
        </p:nvSpPr>
        <p:spPr>
          <a:xfrm>
            <a:off x="457200" y="4600000"/>
            <a:ext cx="8229600" cy="350000"/>
          </a:xfrm>
          <a:prstGeom prst="rect">
            <a:avLst/>
          </a:prstGeom>
          <a:noFill/>
        </p:spPr>
        <p:txBody>
          <a:bodyPr wrap="square">
            <a:spAutoFit/>
          </a:bodyPr>
          <a:lstStyle/>
          <a:p>
            <a:r>
              <a:rPr sz="1100">
                <a:solidFill>
                  <a:srgbClr val="666666"/>
                </a:solidFill>
                <a:latin typeface="Calibri"/>
              </a:rPr>
              <a:t>If you leave here with nothing else: the handout is your safety net. Everything is in there.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2">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14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2011680" cy="320040"/>
          </a:xfrm>
          <a:prstGeom prst="rect">
            <a:avLst/>
          </a:prstGeom>
          <a:noFill/>
          <a:ln/>
        </p:spPr>
        <p:txBody>
          <a:bodyPr wrap="square" lIns="0" tIns="0" rIns="0" bIns="0" rtlCol="0" anchor="ctr"/>
          <a:lstStyle/>
          <a:p>
            <a:pPr marL="0" indent="0">
              <a:buNone/>
            </a:pPr>
            <a:r>
              <a:rPr lang="en-US" sz="1400" b="1" kern="0" spc="400" dirty="0">
                <a:solidFill>
                  <a:srgbClr val="E87040"/>
                </a:solidFill>
                <a:latin typeface="Consolas" pitchFamily="34" charset="0"/>
                <a:ea typeface="Consolas" pitchFamily="34" charset="-122"/>
                <a:cs typeface="Consolas" pitchFamily="34" charset="-120"/>
              </a:rPr>
              <a:t>STEP 01</a:t>
            </a:r>
            <a:endParaRPr lang="en-US" sz="1400" dirty="0"/>
          </a:p>
        </p:txBody>
      </p:sp>
      <p:sp>
        <p:nvSpPr>
          <p:cNvPr id="6" name="Text 4"/>
          <p:cNvSpPr/>
          <p:nvPr/>
        </p:nvSpPr>
        <p:spPr>
          <a:xfrm>
            <a:off x="457200" y="640080"/>
            <a:ext cx="8229600" cy="731520"/>
          </a:xfrm>
          <a:prstGeom prst="rect">
            <a:avLst/>
          </a:prstGeom>
          <a:noFill/>
          <a:ln/>
        </p:spPr>
        <p:txBody>
          <a:bodyPr wrap="square" lIns="0" tIns="0" rIns="0" bIns="0" rtlCol="0" anchor="ctr"/>
          <a:lstStyle/>
          <a:p>
            <a:pPr marL="0" indent="0">
              <a:buNone/>
            </a:pPr>
            <a:r>
              <a:rPr lang="en-US" sz="3600" b="1" kern="0" spc="-100" dirty="0">
                <a:solidFill>
                  <a:srgbClr val="E5E5E5"/>
                </a:solidFill>
                <a:latin typeface="Arial Black" pitchFamily="34" charset="0"/>
                <a:ea typeface="Arial Black" pitchFamily="34" charset="-122"/>
                <a:cs typeface="Arial Black" pitchFamily="34" charset="-120"/>
              </a:rPr>
              <a:t>Install Ollama</a:t>
            </a:r>
            <a:endParaRPr lang="en-US" sz="3600" dirty="0"/>
          </a:p>
        </p:txBody>
      </p:sp>
      <p:sp>
        <p:nvSpPr>
          <p:cNvPr id="7" name="Text 5"/>
          <p:cNvSpPr/>
          <p:nvPr/>
        </p:nvSpPr>
        <p:spPr>
          <a:xfrm>
            <a:off x="457200" y="1280160"/>
            <a:ext cx="8229600" cy="274320"/>
          </a:xfrm>
          <a:prstGeom prst="rect">
            <a:avLst/>
          </a:prstGeom>
          <a:noFill/>
          <a:ln/>
        </p:spPr>
        <p:txBody>
          <a:bodyPr wrap="square" lIns="0" tIns="0" rIns="0" bIns="0" rtlCol="0" anchor="ctr"/>
          <a:lstStyle/>
          <a:p>
            <a:pPr marL="0" indent="0">
              <a:buNone/>
            </a:pPr>
            <a:r>
              <a:rPr lang="en-US" sz="1300" i="1" dirty="0">
                <a:solidFill>
                  <a:srgbClr val="9A9A9A"/>
                </a:solidFill>
                <a:latin typeface="Calibri" pitchFamily="34" charset="0"/>
                <a:ea typeface="Calibri" pitchFamily="34" charset="-122"/>
                <a:cs typeface="Calibri" pitchFamily="34" charset="-120"/>
              </a:rPr>
              <a:t>Two minutes. Free. Works on anything from 2020 or later.</a:t>
            </a:r>
            <a:endParaRPr lang="en-US" sz="1300" dirty="0"/>
          </a:p>
        </p:txBody>
      </p:sp>
      <p:sp>
        <p:nvSpPr>
          <p:cNvPr id="8" name="Shape 6"/>
          <p:cNvSpPr/>
          <p:nvPr/>
        </p:nvSpPr>
        <p:spPr>
          <a:xfrm>
            <a:off x="457200" y="1691640"/>
            <a:ext cx="4069080" cy="2743200"/>
          </a:xfrm>
          <a:prstGeom prst="rect">
            <a:avLst/>
          </a:prstGeom>
          <a:solidFill>
            <a:srgbClr val="12121E"/>
          </a:solidFill>
          <a:ln w="6350">
            <a:solidFill>
              <a:srgbClr val="1A1A2E"/>
            </a:solidFill>
            <a:prstDash val="solid"/>
          </a:ln>
        </p:spPr>
        <p:txBody>
          <a:bodyPr/>
          <a:lstStyle/>
          <a:p>
            <a:endParaRPr lang="en-US"/>
          </a:p>
        </p:txBody>
      </p:sp>
      <p:sp>
        <p:nvSpPr>
          <p:cNvPr id="9" name="Text 7"/>
          <p:cNvSpPr/>
          <p:nvPr/>
        </p:nvSpPr>
        <p:spPr>
          <a:xfrm>
            <a:off x="594360" y="1783080"/>
            <a:ext cx="3840480" cy="320040"/>
          </a:xfrm>
          <a:prstGeom prst="rect">
            <a:avLst/>
          </a:prstGeom>
          <a:noFill/>
          <a:ln/>
        </p:spPr>
        <p:txBody>
          <a:bodyPr wrap="square" lIns="0" tIns="0" rIns="0" bIns="0" rtlCol="0" anchor="ctr"/>
          <a:lstStyle/>
          <a:p>
            <a:pPr marL="0" indent="0">
              <a:buNone/>
            </a:pPr>
            <a:r>
              <a:rPr lang="en-US" sz="1600" b="1" dirty="0">
                <a:solidFill>
                  <a:srgbClr val="E87040"/>
                </a:solidFill>
                <a:latin typeface="Arial Black" pitchFamily="34" charset="0"/>
                <a:ea typeface="Arial Black" pitchFamily="34" charset="-122"/>
                <a:cs typeface="Arial Black" pitchFamily="34" charset="-120"/>
              </a:rPr>
              <a:t>macOS</a:t>
            </a:r>
            <a:endParaRPr lang="en-US" sz="1600" dirty="0"/>
          </a:p>
        </p:txBody>
      </p:sp>
      <p:sp>
        <p:nvSpPr>
          <p:cNvPr id="10" name="Shape 8"/>
          <p:cNvSpPr/>
          <p:nvPr/>
        </p:nvSpPr>
        <p:spPr>
          <a:xfrm>
            <a:off x="594360" y="2194560"/>
            <a:ext cx="3794760" cy="960120"/>
          </a:xfrm>
          <a:prstGeom prst="rect">
            <a:avLst/>
          </a:prstGeom>
          <a:solidFill>
            <a:srgbClr val="000000"/>
          </a:solidFill>
          <a:ln w="6350">
            <a:solidFill>
              <a:srgbClr val="1A1A2E"/>
            </a:solidFill>
            <a:prstDash val="solid"/>
          </a:ln>
        </p:spPr>
        <p:txBody>
          <a:bodyPr/>
          <a:lstStyle/>
          <a:p>
            <a:endParaRPr lang="en-US"/>
          </a:p>
        </p:txBody>
      </p:sp>
      <p:sp>
        <p:nvSpPr>
          <p:cNvPr id="11" name="Shape 9"/>
          <p:cNvSpPr/>
          <p:nvPr/>
        </p:nvSpPr>
        <p:spPr>
          <a:xfrm>
            <a:off x="731520" y="2350008"/>
            <a:ext cx="109728" cy="109728"/>
          </a:xfrm>
          <a:prstGeom prst="ellipse">
            <a:avLst/>
          </a:prstGeom>
          <a:solidFill>
            <a:srgbClr val="FF5F57"/>
          </a:solidFill>
          <a:ln w="12700">
            <a:solidFill>
              <a:srgbClr val="FF5F57"/>
            </a:solidFill>
            <a:prstDash val="solid"/>
          </a:ln>
        </p:spPr>
        <p:txBody>
          <a:bodyPr/>
          <a:lstStyle/>
          <a:p>
            <a:endParaRPr lang="en-US"/>
          </a:p>
        </p:txBody>
      </p:sp>
      <p:sp>
        <p:nvSpPr>
          <p:cNvPr id="12" name="Shape 10"/>
          <p:cNvSpPr/>
          <p:nvPr/>
        </p:nvSpPr>
        <p:spPr>
          <a:xfrm>
            <a:off x="886968" y="2350008"/>
            <a:ext cx="109728" cy="109728"/>
          </a:xfrm>
          <a:prstGeom prst="ellipse">
            <a:avLst/>
          </a:prstGeom>
          <a:solidFill>
            <a:srgbClr val="FEBC2E"/>
          </a:solidFill>
          <a:ln w="12700">
            <a:solidFill>
              <a:srgbClr val="FEBC2E"/>
            </a:solidFill>
            <a:prstDash val="solid"/>
          </a:ln>
        </p:spPr>
        <p:txBody>
          <a:bodyPr/>
          <a:lstStyle/>
          <a:p>
            <a:endParaRPr lang="en-US"/>
          </a:p>
        </p:txBody>
      </p:sp>
      <p:sp>
        <p:nvSpPr>
          <p:cNvPr id="13" name="Shape 11"/>
          <p:cNvSpPr/>
          <p:nvPr/>
        </p:nvSpPr>
        <p:spPr>
          <a:xfrm>
            <a:off x="1042416" y="2350008"/>
            <a:ext cx="109728" cy="109728"/>
          </a:xfrm>
          <a:prstGeom prst="ellipse">
            <a:avLst/>
          </a:prstGeom>
          <a:solidFill>
            <a:srgbClr val="28C840"/>
          </a:solidFill>
          <a:ln w="12700">
            <a:solidFill>
              <a:srgbClr val="28C840"/>
            </a:solidFill>
            <a:prstDash val="solid"/>
          </a:ln>
        </p:spPr>
        <p:txBody>
          <a:bodyPr/>
          <a:lstStyle/>
          <a:p>
            <a:endParaRPr lang="en-US"/>
          </a:p>
        </p:txBody>
      </p:sp>
      <p:sp>
        <p:nvSpPr>
          <p:cNvPr id="14" name="Text 12"/>
          <p:cNvSpPr/>
          <p:nvPr/>
        </p:nvSpPr>
        <p:spPr>
          <a:xfrm>
            <a:off x="822960" y="2606040"/>
            <a:ext cx="3429000" cy="457200"/>
          </a:xfrm>
          <a:prstGeom prst="rect">
            <a:avLst/>
          </a:prstGeom>
          <a:noFill/>
          <a:ln/>
        </p:spPr>
        <p:txBody>
          <a:bodyPr wrap="square" lIns="0" tIns="0" rIns="0" bIns="0" rtlCol="0" anchor="t"/>
          <a:lstStyle/>
          <a:p>
            <a:pPr marL="0" indent="0">
              <a:spcAft>
                <a:spcPts val="300"/>
              </a:spcAft>
              <a:buNone/>
            </a:pPr>
            <a:r>
              <a:rPr lang="en-US" sz="1300" b="1" dirty="0">
                <a:solidFill>
                  <a:srgbClr val="E87040"/>
                </a:solidFill>
                <a:latin typeface="Consolas" pitchFamily="34" charset="0"/>
                <a:ea typeface="Consolas" pitchFamily="34" charset="-122"/>
                <a:cs typeface="Consolas" pitchFamily="34" charset="-120"/>
              </a:rPr>
              <a:t>$ </a:t>
            </a:r>
            <a:r>
              <a:rPr lang="en-US" sz="1300" dirty="0">
                <a:solidFill>
                  <a:srgbClr val="E5E5E5"/>
                </a:solidFill>
                <a:latin typeface="Consolas" pitchFamily="34" charset="0"/>
                <a:ea typeface="Consolas" pitchFamily="34" charset="-122"/>
                <a:cs typeface="Consolas" pitchFamily="34" charset="-120"/>
              </a:rPr>
              <a:t>brew install ollama</a:t>
            </a:r>
            <a:endParaRPr lang="en-US" sz="1300" dirty="0"/>
          </a:p>
        </p:txBody>
      </p:sp>
      <p:sp>
        <p:nvSpPr>
          <p:cNvPr id="15" name="Text 13"/>
          <p:cNvSpPr/>
          <p:nvPr/>
        </p:nvSpPr>
        <p:spPr>
          <a:xfrm>
            <a:off x="594360" y="3246120"/>
            <a:ext cx="3840480" cy="640080"/>
          </a:xfrm>
          <a:prstGeom prst="rect">
            <a:avLst/>
          </a:prstGeom>
          <a:noFill/>
          <a:ln/>
        </p:spPr>
        <p:txBody>
          <a:bodyPr wrap="square" lIns="0" tIns="0" rIns="0" bIns="0" rtlCol="0" anchor="t"/>
          <a:lstStyle/>
          <a:p>
            <a:pPr marL="0" indent="0">
              <a:buNone/>
            </a:pPr>
            <a:r>
              <a:rPr lang="en-US" sz="1100" i="1" dirty="0">
                <a:solidFill>
                  <a:srgbClr val="9A9A9A"/>
                </a:solidFill>
                <a:latin typeface="Calibri" pitchFamily="34" charset="0"/>
                <a:ea typeface="Calibri" pitchFamily="34" charset="-122"/>
                <a:cs typeface="Calibri" pitchFamily="34" charset="-120"/>
              </a:rPr>
              <a:t>...or download the installer from ollama.com and double-click it.</a:t>
            </a:r>
            <a:endParaRPr lang="en-US" sz="1100" dirty="0"/>
          </a:p>
        </p:txBody>
      </p:sp>
      <p:sp>
        <p:nvSpPr>
          <p:cNvPr id="16" name="Shape 14"/>
          <p:cNvSpPr/>
          <p:nvPr/>
        </p:nvSpPr>
        <p:spPr>
          <a:xfrm>
            <a:off x="4617720" y="1691640"/>
            <a:ext cx="4069080" cy="2743200"/>
          </a:xfrm>
          <a:prstGeom prst="rect">
            <a:avLst/>
          </a:prstGeom>
          <a:solidFill>
            <a:srgbClr val="12121E"/>
          </a:solidFill>
          <a:ln w="6350">
            <a:solidFill>
              <a:srgbClr val="1A1A2E"/>
            </a:solidFill>
            <a:prstDash val="solid"/>
          </a:ln>
        </p:spPr>
        <p:txBody>
          <a:bodyPr/>
          <a:lstStyle/>
          <a:p>
            <a:endParaRPr lang="en-US"/>
          </a:p>
        </p:txBody>
      </p:sp>
      <p:sp>
        <p:nvSpPr>
          <p:cNvPr id="17" name="Text 15"/>
          <p:cNvSpPr/>
          <p:nvPr/>
        </p:nvSpPr>
        <p:spPr>
          <a:xfrm>
            <a:off x="4754880" y="1783080"/>
            <a:ext cx="3840480" cy="320040"/>
          </a:xfrm>
          <a:prstGeom prst="rect">
            <a:avLst/>
          </a:prstGeom>
          <a:noFill/>
          <a:ln/>
        </p:spPr>
        <p:txBody>
          <a:bodyPr wrap="square" lIns="0" tIns="0" rIns="0" bIns="0" rtlCol="0" anchor="ctr"/>
          <a:lstStyle/>
          <a:p>
            <a:pPr marL="0" indent="0">
              <a:buNone/>
            </a:pPr>
            <a:r>
              <a:rPr lang="en-US" sz="1600" b="1" dirty="0">
                <a:solidFill>
                  <a:srgbClr val="4FC3F7"/>
                </a:solidFill>
                <a:latin typeface="Arial Black" pitchFamily="34" charset="0"/>
                <a:ea typeface="Arial Black" pitchFamily="34" charset="-122"/>
                <a:cs typeface="Arial Black" pitchFamily="34" charset="-120"/>
              </a:rPr>
              <a:t>Windows</a:t>
            </a:r>
            <a:endParaRPr lang="en-US" sz="1600" dirty="0"/>
          </a:p>
        </p:txBody>
      </p:sp>
      <p:sp>
        <p:nvSpPr>
          <p:cNvPr id="18" name="Text 16"/>
          <p:cNvSpPr/>
          <p:nvPr/>
        </p:nvSpPr>
        <p:spPr>
          <a:xfrm>
            <a:off x="4754880" y="2212848"/>
            <a:ext cx="3840480" cy="274320"/>
          </a:xfrm>
          <a:prstGeom prst="rect">
            <a:avLst/>
          </a:prstGeom>
          <a:noFill/>
          <a:ln/>
        </p:spPr>
        <p:txBody>
          <a:bodyPr wrap="square" lIns="0" tIns="0" rIns="0" bIns="0" rtlCol="0" anchor="ctr"/>
          <a:lstStyle/>
          <a:p>
            <a:pPr marL="0" indent="0">
              <a:buNone/>
            </a:pPr>
            <a:r>
              <a:rPr lang="en-US" sz="1200" dirty="0">
                <a:solidFill>
                  <a:srgbClr val="E5E5E5"/>
                </a:solidFill>
                <a:latin typeface="Calibri" pitchFamily="34" charset="0"/>
                <a:ea typeface="Calibri" pitchFamily="34" charset="-122"/>
                <a:cs typeface="Calibri" pitchFamily="34" charset="-120"/>
              </a:rPr>
              <a:t>Download the installer from</a:t>
            </a:r>
            <a:endParaRPr lang="en-US" sz="1200" dirty="0"/>
          </a:p>
        </p:txBody>
      </p:sp>
      <p:sp>
        <p:nvSpPr>
          <p:cNvPr id="19" name="Text 17"/>
          <p:cNvSpPr/>
          <p:nvPr/>
        </p:nvSpPr>
        <p:spPr>
          <a:xfrm>
            <a:off x="4754880" y="2487168"/>
            <a:ext cx="3840480" cy="320040"/>
          </a:xfrm>
          <a:prstGeom prst="rect">
            <a:avLst/>
          </a:prstGeom>
          <a:noFill/>
          <a:ln/>
        </p:spPr>
        <p:txBody>
          <a:bodyPr wrap="square" lIns="0" tIns="0" rIns="0" bIns="0" rtlCol="0" anchor="ctr"/>
          <a:lstStyle/>
          <a:p>
            <a:pPr marL="0" indent="0">
              <a:buNone/>
            </a:pPr>
            <a:r>
              <a:rPr lang="en-US" sz="1600" b="1" dirty="0">
                <a:solidFill>
                  <a:srgbClr val="E87040"/>
                </a:solidFill>
                <a:latin typeface="Consolas" pitchFamily="34" charset="0"/>
                <a:ea typeface="Consolas" pitchFamily="34" charset="-122"/>
                <a:cs typeface="Consolas" pitchFamily="34" charset="-120"/>
              </a:rPr>
              <a:t>ollama.com</a:t>
            </a:r>
            <a:endParaRPr lang="en-US" sz="1600" dirty="0"/>
          </a:p>
        </p:txBody>
      </p:sp>
      <p:sp>
        <p:nvSpPr>
          <p:cNvPr id="20" name="Text 18"/>
          <p:cNvSpPr/>
          <p:nvPr/>
        </p:nvSpPr>
        <p:spPr>
          <a:xfrm>
            <a:off x="4754880" y="2880360"/>
            <a:ext cx="3840480" cy="274320"/>
          </a:xfrm>
          <a:prstGeom prst="rect">
            <a:avLst/>
          </a:prstGeom>
          <a:noFill/>
          <a:ln/>
        </p:spPr>
        <p:txBody>
          <a:bodyPr wrap="square" lIns="0" tIns="0" rIns="0" bIns="0" rtlCol="0" anchor="ctr"/>
          <a:lstStyle/>
          <a:p>
            <a:pPr marL="0" indent="0">
              <a:buNone/>
            </a:pPr>
            <a:r>
              <a:rPr lang="en-US" sz="1200" dirty="0">
                <a:solidFill>
                  <a:srgbClr val="E5E5E5"/>
                </a:solidFill>
                <a:latin typeface="Calibri" pitchFamily="34" charset="0"/>
                <a:ea typeface="Calibri" pitchFamily="34" charset="-122"/>
                <a:cs typeface="Calibri" pitchFamily="34" charset="-120"/>
              </a:rPr>
              <a:t>Run it. Done.</a:t>
            </a:r>
            <a:endParaRPr lang="en-US" sz="1200" dirty="0"/>
          </a:p>
        </p:txBody>
      </p:sp>
      <p:sp>
        <p:nvSpPr>
          <p:cNvPr id="21" name="Text 19"/>
          <p:cNvSpPr/>
          <p:nvPr/>
        </p:nvSpPr>
        <p:spPr>
          <a:xfrm>
            <a:off x="4754880" y="3291840"/>
            <a:ext cx="3840480" cy="640080"/>
          </a:xfrm>
          <a:prstGeom prst="rect">
            <a:avLst/>
          </a:prstGeom>
          <a:noFill/>
          <a:ln/>
        </p:spPr>
        <p:txBody>
          <a:bodyPr wrap="square" lIns="0" tIns="0" rIns="0" bIns="0" rtlCol="0" anchor="t"/>
          <a:lstStyle/>
          <a:p>
            <a:pPr marL="0" indent="0">
              <a:buNone/>
            </a:pPr>
            <a:r>
              <a:rPr lang="en-US" sz="1100" i="1" dirty="0">
                <a:solidFill>
                  <a:srgbClr val="9A9A9A"/>
                </a:solidFill>
                <a:latin typeface="Calibri" pitchFamily="34" charset="0"/>
                <a:ea typeface="Calibri" pitchFamily="34" charset="-122"/>
                <a:cs typeface="Calibri" pitchFamily="34" charset="-120"/>
              </a:rPr>
              <a:t>Open PowerShell (or Terminal on Mac) after install.</a:t>
            </a:r>
            <a:endParaRPr lang="en-US" sz="1100" dirty="0"/>
          </a:p>
        </p:txBody>
      </p:sp>
      <p:sp>
        <p:nvSpPr>
          <p:cNvPr id="22" name="Text 20"/>
          <p:cNvSpPr/>
          <p:nvPr/>
        </p:nvSpPr>
        <p:spPr>
          <a:xfrm>
            <a:off x="457200" y="4572000"/>
            <a:ext cx="8229600" cy="274320"/>
          </a:xfrm>
          <a:prstGeom prst="rect">
            <a:avLst/>
          </a:prstGeom>
          <a:noFill/>
          <a:ln/>
        </p:spPr>
        <p:txBody>
          <a:bodyPr wrap="square" lIns="0" tIns="0" rIns="0" bIns="0" rtlCol="0" anchor="ctr"/>
          <a:lstStyle/>
          <a:p>
            <a:pPr marL="0" indent="0" algn="ctr">
              <a:buNone/>
            </a:pPr>
            <a:r>
              <a:rPr lang="en-US" sz="1200" i="1" dirty="0">
                <a:solidFill>
                  <a:srgbClr val="E87040"/>
                </a:solidFill>
                <a:latin typeface="Calibri" pitchFamily="34" charset="0"/>
                <a:ea typeface="Calibri" pitchFamily="34" charset="-122"/>
                <a:cs typeface="Calibri" pitchFamily="34" charset="-120"/>
              </a:rPr>
              <a:t>That's it. You now have an AI runtime. No account. Nothing phoned home.</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3">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15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2011680" cy="320040"/>
          </a:xfrm>
          <a:prstGeom prst="rect">
            <a:avLst/>
          </a:prstGeom>
          <a:noFill/>
          <a:ln/>
        </p:spPr>
        <p:txBody>
          <a:bodyPr wrap="square" lIns="0" tIns="0" rIns="0" bIns="0" rtlCol="0" anchor="ctr"/>
          <a:lstStyle/>
          <a:p>
            <a:pPr marL="0" indent="0">
              <a:buNone/>
            </a:pPr>
            <a:r>
              <a:rPr lang="en-US" sz="1400" b="1" kern="0" spc="400" dirty="0">
                <a:solidFill>
                  <a:srgbClr val="E87040"/>
                </a:solidFill>
                <a:latin typeface="Consolas" pitchFamily="34" charset="0"/>
                <a:ea typeface="Consolas" pitchFamily="34" charset="-122"/>
                <a:cs typeface="Consolas" pitchFamily="34" charset="-120"/>
              </a:rPr>
              <a:t>STEP 02</a:t>
            </a:r>
            <a:endParaRPr lang="en-US" sz="1400" dirty="0"/>
          </a:p>
        </p:txBody>
      </p:sp>
      <p:sp>
        <p:nvSpPr>
          <p:cNvPr id="6" name="Text 4"/>
          <p:cNvSpPr/>
          <p:nvPr/>
        </p:nvSpPr>
        <p:spPr>
          <a:xfrm>
            <a:off x="457200" y="640080"/>
            <a:ext cx="8229600" cy="731520"/>
          </a:xfrm>
          <a:prstGeom prst="rect">
            <a:avLst/>
          </a:prstGeom>
          <a:noFill/>
          <a:ln/>
        </p:spPr>
        <p:txBody>
          <a:bodyPr wrap="square" lIns="0" tIns="0" rIns="0" bIns="0" rtlCol="0" anchor="ctr"/>
          <a:lstStyle/>
          <a:p>
            <a:pPr marL="0" indent="0">
              <a:buNone/>
            </a:pPr>
            <a:r>
              <a:rPr lang="en-US" sz="3600" b="1" kern="0" spc="-100" dirty="0">
                <a:solidFill>
                  <a:srgbClr val="E5E5E5"/>
                </a:solidFill>
                <a:latin typeface="Arial Black" pitchFamily="34" charset="0"/>
                <a:ea typeface="Arial Black" pitchFamily="34" charset="-122"/>
                <a:cs typeface="Arial Black" pitchFamily="34" charset="-120"/>
              </a:rPr>
              <a:t>Pull a model</a:t>
            </a:r>
            <a:endParaRPr lang="en-US" sz="3600" dirty="0"/>
          </a:p>
        </p:txBody>
      </p:sp>
      <p:sp>
        <p:nvSpPr>
          <p:cNvPr id="7" name="Text 5"/>
          <p:cNvSpPr/>
          <p:nvPr/>
        </p:nvSpPr>
        <p:spPr>
          <a:xfrm>
            <a:off x="457200" y="1280160"/>
            <a:ext cx="8229600" cy="274320"/>
          </a:xfrm>
          <a:prstGeom prst="rect">
            <a:avLst/>
          </a:prstGeom>
          <a:noFill/>
          <a:ln/>
        </p:spPr>
        <p:txBody>
          <a:bodyPr wrap="square" lIns="0" tIns="0" rIns="0" bIns="0" rtlCol="0" anchor="ctr"/>
          <a:lstStyle/>
          <a:p>
            <a:pPr marL="0" indent="0">
              <a:buNone/>
            </a:pPr>
            <a:r>
              <a:rPr lang="en-US" sz="1300" i="1" dirty="0">
                <a:solidFill>
                  <a:srgbClr val="9A9A9A"/>
                </a:solidFill>
                <a:latin typeface="Calibri" pitchFamily="34" charset="0"/>
                <a:ea typeface="Calibri" pitchFamily="34" charset="-122"/>
                <a:cs typeface="Calibri" pitchFamily="34" charset="-120"/>
              </a:rPr>
              <a:t>Three minutes on a decent connection. About the size of a movie.</a:t>
            </a:r>
            <a:endParaRPr lang="en-US" sz="1300" dirty="0"/>
          </a:p>
        </p:txBody>
      </p:sp>
      <p:sp>
        <p:nvSpPr>
          <p:cNvPr id="8" name="Shape 6"/>
          <p:cNvSpPr/>
          <p:nvPr/>
        </p:nvSpPr>
        <p:spPr>
          <a:xfrm>
            <a:off x="457200" y="1691640"/>
            <a:ext cx="8229600" cy="960120"/>
          </a:xfrm>
          <a:prstGeom prst="rect">
            <a:avLst/>
          </a:prstGeom>
          <a:solidFill>
            <a:srgbClr val="000000"/>
          </a:solidFill>
          <a:ln w="6350">
            <a:solidFill>
              <a:srgbClr val="1A1A2E"/>
            </a:solidFill>
            <a:prstDash val="solid"/>
          </a:ln>
        </p:spPr>
        <p:txBody>
          <a:bodyPr/>
          <a:lstStyle/>
          <a:p>
            <a:endParaRPr lang="en-US"/>
          </a:p>
        </p:txBody>
      </p:sp>
      <p:sp>
        <p:nvSpPr>
          <p:cNvPr id="9" name="Shape 7"/>
          <p:cNvSpPr/>
          <p:nvPr/>
        </p:nvSpPr>
        <p:spPr>
          <a:xfrm>
            <a:off x="594360" y="1847088"/>
            <a:ext cx="109728" cy="109728"/>
          </a:xfrm>
          <a:prstGeom prst="ellipse">
            <a:avLst/>
          </a:prstGeom>
          <a:solidFill>
            <a:srgbClr val="FF5F57"/>
          </a:solidFill>
          <a:ln w="12700">
            <a:solidFill>
              <a:srgbClr val="FF5F57"/>
            </a:solidFill>
            <a:prstDash val="solid"/>
          </a:ln>
        </p:spPr>
        <p:txBody>
          <a:bodyPr/>
          <a:lstStyle/>
          <a:p>
            <a:endParaRPr lang="en-US"/>
          </a:p>
        </p:txBody>
      </p:sp>
      <p:sp>
        <p:nvSpPr>
          <p:cNvPr id="10" name="Shape 8"/>
          <p:cNvSpPr/>
          <p:nvPr/>
        </p:nvSpPr>
        <p:spPr>
          <a:xfrm>
            <a:off x="749808" y="1847088"/>
            <a:ext cx="109728" cy="109728"/>
          </a:xfrm>
          <a:prstGeom prst="ellipse">
            <a:avLst/>
          </a:prstGeom>
          <a:solidFill>
            <a:srgbClr val="FEBC2E"/>
          </a:solidFill>
          <a:ln w="12700">
            <a:solidFill>
              <a:srgbClr val="FEBC2E"/>
            </a:solidFill>
            <a:prstDash val="solid"/>
          </a:ln>
        </p:spPr>
        <p:txBody>
          <a:bodyPr/>
          <a:lstStyle/>
          <a:p>
            <a:endParaRPr lang="en-US"/>
          </a:p>
        </p:txBody>
      </p:sp>
      <p:sp>
        <p:nvSpPr>
          <p:cNvPr id="11" name="Shape 9"/>
          <p:cNvSpPr/>
          <p:nvPr/>
        </p:nvSpPr>
        <p:spPr>
          <a:xfrm>
            <a:off x="905256" y="1847088"/>
            <a:ext cx="109728" cy="109728"/>
          </a:xfrm>
          <a:prstGeom prst="ellipse">
            <a:avLst/>
          </a:prstGeom>
          <a:solidFill>
            <a:srgbClr val="28C840"/>
          </a:solidFill>
          <a:ln w="12700">
            <a:solidFill>
              <a:srgbClr val="28C840"/>
            </a:solidFill>
            <a:prstDash val="solid"/>
          </a:ln>
        </p:spPr>
        <p:txBody>
          <a:bodyPr/>
          <a:lstStyle/>
          <a:p>
            <a:endParaRPr lang="en-US"/>
          </a:p>
        </p:txBody>
      </p:sp>
      <p:sp>
        <p:nvSpPr>
          <p:cNvPr id="12" name="Text 10"/>
          <p:cNvSpPr/>
          <p:nvPr/>
        </p:nvSpPr>
        <p:spPr>
          <a:xfrm>
            <a:off x="685800" y="2103120"/>
            <a:ext cx="7863840" cy="457200"/>
          </a:xfrm>
          <a:prstGeom prst="rect">
            <a:avLst/>
          </a:prstGeom>
          <a:noFill/>
          <a:ln/>
        </p:spPr>
        <p:txBody>
          <a:bodyPr wrap="square" lIns="0" tIns="0" rIns="0" bIns="0" rtlCol="0" anchor="t"/>
          <a:lstStyle/>
          <a:p>
            <a:pPr marL="0" indent="0">
              <a:spcAft>
                <a:spcPts val="300"/>
              </a:spcAft>
              <a:buNone/>
            </a:pPr>
            <a:r>
              <a:rPr lang="en-US" sz="1300" b="1" dirty="0">
                <a:solidFill>
                  <a:srgbClr val="E87040"/>
                </a:solidFill>
                <a:latin typeface="Consolas" pitchFamily="34" charset="0"/>
                <a:ea typeface="Consolas" pitchFamily="34" charset="-122"/>
                <a:cs typeface="Consolas" pitchFamily="34" charset="-120"/>
              </a:rPr>
              <a:t>$ </a:t>
            </a:r>
            <a:r>
              <a:rPr lang="en-US" sz="1300" dirty="0">
                <a:solidFill>
                  <a:srgbClr val="E5E5E5"/>
                </a:solidFill>
                <a:latin typeface="Consolas" pitchFamily="34" charset="0"/>
                <a:ea typeface="Consolas" pitchFamily="34" charset="-122"/>
                <a:cs typeface="Consolas" pitchFamily="34" charset="-120"/>
              </a:rPr>
              <a:t>ollama pull llama3:8b</a:t>
            </a:r>
            <a:endParaRPr lang="en-US" sz="1300" dirty="0"/>
          </a:p>
        </p:txBody>
      </p:sp>
      <p:sp>
        <p:nvSpPr>
          <p:cNvPr id="13" name="Shape 11"/>
          <p:cNvSpPr/>
          <p:nvPr/>
        </p:nvSpPr>
        <p:spPr>
          <a:xfrm>
            <a:off x="457200" y="2834640"/>
            <a:ext cx="1965960" cy="1188720"/>
          </a:xfrm>
          <a:prstGeom prst="rect">
            <a:avLst/>
          </a:prstGeom>
          <a:solidFill>
            <a:srgbClr val="12121E"/>
          </a:solidFill>
          <a:ln w="6350">
            <a:solidFill>
              <a:srgbClr val="1A1A2E"/>
            </a:solidFill>
            <a:prstDash val="solid"/>
          </a:ln>
        </p:spPr>
        <p:txBody>
          <a:bodyPr/>
          <a:lstStyle/>
          <a:p>
            <a:endParaRPr lang="en-US"/>
          </a:p>
        </p:txBody>
      </p:sp>
      <p:sp>
        <p:nvSpPr>
          <p:cNvPr id="14" name="Text 12"/>
          <p:cNvSpPr/>
          <p:nvPr/>
        </p:nvSpPr>
        <p:spPr>
          <a:xfrm>
            <a:off x="457200" y="2971800"/>
            <a:ext cx="1965960" cy="685800"/>
          </a:xfrm>
          <a:prstGeom prst="rect">
            <a:avLst/>
          </a:prstGeom>
          <a:noFill/>
          <a:ln/>
        </p:spPr>
        <p:txBody>
          <a:bodyPr wrap="square" lIns="0" tIns="0" rIns="0" bIns="0" rtlCol="0" anchor="ctr"/>
          <a:lstStyle/>
          <a:p>
            <a:pPr marL="0" indent="0" algn="ctr">
              <a:buNone/>
            </a:pPr>
            <a:r>
              <a:rPr lang="en-US" sz="2800" b="1" kern="0" spc="-100" dirty="0">
                <a:solidFill>
                  <a:srgbClr val="E87040"/>
                </a:solidFill>
                <a:latin typeface="Arial Black" pitchFamily="34" charset="0"/>
                <a:ea typeface="Arial Black" pitchFamily="34" charset="-122"/>
                <a:cs typeface="Arial Black" pitchFamily="34" charset="-120"/>
              </a:rPr>
              <a:t>~5 GB</a:t>
            </a:r>
            <a:endParaRPr lang="en-US" sz="2800" dirty="0"/>
          </a:p>
        </p:txBody>
      </p:sp>
      <p:sp>
        <p:nvSpPr>
          <p:cNvPr id="15" name="Text 13"/>
          <p:cNvSpPr/>
          <p:nvPr/>
        </p:nvSpPr>
        <p:spPr>
          <a:xfrm>
            <a:off x="457200" y="3675888"/>
            <a:ext cx="1965960" cy="27432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DOWNLOAD SIZE</a:t>
            </a:r>
            <a:endParaRPr lang="en-US" sz="1000" dirty="0"/>
          </a:p>
        </p:txBody>
      </p:sp>
      <p:sp>
        <p:nvSpPr>
          <p:cNvPr id="16" name="Shape 14"/>
          <p:cNvSpPr/>
          <p:nvPr/>
        </p:nvSpPr>
        <p:spPr>
          <a:xfrm>
            <a:off x="2560320" y="2834640"/>
            <a:ext cx="1965960" cy="1188720"/>
          </a:xfrm>
          <a:prstGeom prst="rect">
            <a:avLst/>
          </a:prstGeom>
          <a:solidFill>
            <a:srgbClr val="12121E"/>
          </a:solidFill>
          <a:ln w="6350">
            <a:solidFill>
              <a:srgbClr val="1A1A2E"/>
            </a:solidFill>
            <a:prstDash val="solid"/>
          </a:ln>
        </p:spPr>
        <p:txBody>
          <a:bodyPr/>
          <a:lstStyle/>
          <a:p>
            <a:endParaRPr lang="en-US"/>
          </a:p>
        </p:txBody>
      </p:sp>
      <p:sp>
        <p:nvSpPr>
          <p:cNvPr id="17" name="Text 15"/>
          <p:cNvSpPr/>
          <p:nvPr/>
        </p:nvSpPr>
        <p:spPr>
          <a:xfrm>
            <a:off x="2560320" y="2971800"/>
            <a:ext cx="1965960" cy="685800"/>
          </a:xfrm>
          <a:prstGeom prst="rect">
            <a:avLst/>
          </a:prstGeom>
          <a:noFill/>
          <a:ln/>
        </p:spPr>
        <p:txBody>
          <a:bodyPr wrap="square" lIns="0" tIns="0" rIns="0" bIns="0" rtlCol="0" anchor="ctr"/>
          <a:lstStyle/>
          <a:p>
            <a:pPr marL="0" indent="0" algn="ctr">
              <a:buNone/>
            </a:pPr>
            <a:r>
              <a:rPr lang="en-US" sz="2800" b="1" kern="0" spc="-100" dirty="0">
                <a:solidFill>
                  <a:srgbClr val="E87040"/>
                </a:solidFill>
                <a:latin typeface="Arial Black" pitchFamily="34" charset="0"/>
                <a:ea typeface="Arial Black" pitchFamily="34" charset="-122"/>
                <a:cs typeface="Arial Black" pitchFamily="34" charset="-120"/>
              </a:rPr>
              <a:t>8 GB</a:t>
            </a:r>
            <a:endParaRPr lang="en-US" sz="2800" dirty="0"/>
          </a:p>
        </p:txBody>
      </p:sp>
      <p:sp>
        <p:nvSpPr>
          <p:cNvPr id="18" name="Text 16"/>
          <p:cNvSpPr/>
          <p:nvPr/>
        </p:nvSpPr>
        <p:spPr>
          <a:xfrm>
            <a:off x="2560320" y="3675888"/>
            <a:ext cx="1965960" cy="27432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RAM RECOMMENDED</a:t>
            </a:r>
            <a:endParaRPr lang="en-US" sz="1000" dirty="0"/>
          </a:p>
        </p:txBody>
      </p:sp>
      <p:sp>
        <p:nvSpPr>
          <p:cNvPr id="19" name="Shape 17"/>
          <p:cNvSpPr/>
          <p:nvPr/>
        </p:nvSpPr>
        <p:spPr>
          <a:xfrm>
            <a:off x="4663440" y="2834640"/>
            <a:ext cx="1965960" cy="1188720"/>
          </a:xfrm>
          <a:prstGeom prst="rect">
            <a:avLst/>
          </a:prstGeom>
          <a:solidFill>
            <a:srgbClr val="12121E"/>
          </a:solidFill>
          <a:ln w="6350">
            <a:solidFill>
              <a:srgbClr val="1A1A2E"/>
            </a:solidFill>
            <a:prstDash val="solid"/>
          </a:ln>
        </p:spPr>
        <p:txBody>
          <a:bodyPr/>
          <a:lstStyle/>
          <a:p>
            <a:endParaRPr lang="en-US"/>
          </a:p>
        </p:txBody>
      </p:sp>
      <p:sp>
        <p:nvSpPr>
          <p:cNvPr id="20" name="Text 18"/>
          <p:cNvSpPr/>
          <p:nvPr/>
        </p:nvSpPr>
        <p:spPr>
          <a:xfrm>
            <a:off x="4663440" y="2971800"/>
            <a:ext cx="1965960" cy="685800"/>
          </a:xfrm>
          <a:prstGeom prst="rect">
            <a:avLst/>
          </a:prstGeom>
          <a:noFill/>
          <a:ln/>
        </p:spPr>
        <p:txBody>
          <a:bodyPr wrap="square" lIns="0" tIns="0" rIns="0" bIns="0" rtlCol="0" anchor="ctr"/>
          <a:lstStyle/>
          <a:p>
            <a:pPr marL="0" indent="0" algn="ctr">
              <a:buNone/>
            </a:pPr>
            <a:r>
              <a:rPr lang="en-US" sz="2800" b="1" kern="0" spc="-100" dirty="0">
                <a:solidFill>
                  <a:srgbClr val="E87040"/>
                </a:solidFill>
                <a:latin typeface="Arial Black" pitchFamily="34" charset="0"/>
                <a:ea typeface="Arial Black" pitchFamily="34" charset="-122"/>
                <a:cs typeface="Arial Black" pitchFamily="34" charset="-120"/>
              </a:rPr>
              <a:t>~3 min</a:t>
            </a:r>
            <a:endParaRPr lang="en-US" sz="2800" dirty="0"/>
          </a:p>
        </p:txBody>
      </p:sp>
      <p:sp>
        <p:nvSpPr>
          <p:cNvPr id="21" name="Text 19"/>
          <p:cNvSpPr/>
          <p:nvPr/>
        </p:nvSpPr>
        <p:spPr>
          <a:xfrm>
            <a:off x="4663440" y="3675888"/>
            <a:ext cx="1965960" cy="27432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ON GOOD WI-FI</a:t>
            </a:r>
            <a:endParaRPr lang="en-US" sz="1000" dirty="0"/>
          </a:p>
        </p:txBody>
      </p:sp>
      <p:sp>
        <p:nvSpPr>
          <p:cNvPr id="22" name="Shape 20"/>
          <p:cNvSpPr/>
          <p:nvPr/>
        </p:nvSpPr>
        <p:spPr>
          <a:xfrm>
            <a:off x="6766560" y="2834640"/>
            <a:ext cx="1965960" cy="1188720"/>
          </a:xfrm>
          <a:prstGeom prst="rect">
            <a:avLst/>
          </a:prstGeom>
          <a:solidFill>
            <a:srgbClr val="12121E"/>
          </a:solidFill>
          <a:ln w="6350">
            <a:solidFill>
              <a:srgbClr val="1A1A2E"/>
            </a:solidFill>
            <a:prstDash val="solid"/>
          </a:ln>
        </p:spPr>
        <p:txBody>
          <a:bodyPr/>
          <a:lstStyle/>
          <a:p>
            <a:endParaRPr lang="en-US"/>
          </a:p>
        </p:txBody>
      </p:sp>
      <p:sp>
        <p:nvSpPr>
          <p:cNvPr id="23" name="Text 21"/>
          <p:cNvSpPr/>
          <p:nvPr/>
        </p:nvSpPr>
        <p:spPr>
          <a:xfrm>
            <a:off x="6766560" y="2971800"/>
            <a:ext cx="1965960" cy="685800"/>
          </a:xfrm>
          <a:prstGeom prst="rect">
            <a:avLst/>
          </a:prstGeom>
          <a:noFill/>
          <a:ln/>
        </p:spPr>
        <p:txBody>
          <a:bodyPr wrap="square" lIns="0" tIns="0" rIns="0" bIns="0" rtlCol="0" anchor="ctr"/>
          <a:lstStyle/>
          <a:p>
            <a:pPr marL="0" indent="0" algn="ctr">
              <a:buNone/>
            </a:pPr>
            <a:r>
              <a:rPr lang="en-US" sz="2800" b="1" kern="0" spc="-100" dirty="0">
                <a:solidFill>
                  <a:srgbClr val="E87040"/>
                </a:solidFill>
                <a:latin typeface="Arial Black" pitchFamily="34" charset="0"/>
                <a:ea typeface="Arial Black" pitchFamily="34" charset="-122"/>
                <a:cs typeface="Arial Black" pitchFamily="34" charset="-120"/>
              </a:rPr>
              <a:t>100%</a:t>
            </a:r>
            <a:endParaRPr lang="en-US" sz="2800" dirty="0"/>
          </a:p>
        </p:txBody>
      </p:sp>
      <p:sp>
        <p:nvSpPr>
          <p:cNvPr id="24" name="Text 22"/>
          <p:cNvSpPr/>
          <p:nvPr/>
        </p:nvSpPr>
        <p:spPr>
          <a:xfrm>
            <a:off x="6766560" y="3675888"/>
            <a:ext cx="1965960" cy="27432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OFFLINE ONCE DONE</a:t>
            </a:r>
            <a:endParaRPr lang="en-US" sz="1000" dirty="0"/>
          </a:p>
        </p:txBody>
      </p:sp>
      <p:sp>
        <p:nvSpPr>
          <p:cNvPr id="25" name="Text 23"/>
          <p:cNvSpPr/>
          <p:nvPr/>
        </p:nvSpPr>
        <p:spPr>
          <a:xfrm>
            <a:off x="457200" y="4224528"/>
            <a:ext cx="8229600" cy="274320"/>
          </a:xfrm>
          <a:prstGeom prst="rect">
            <a:avLst/>
          </a:prstGeom>
          <a:noFill/>
          <a:ln/>
        </p:spPr>
        <p:txBody>
          <a:bodyPr wrap="square" lIns="0" tIns="0" rIns="0" bIns="0" rtlCol="0" anchor="ctr"/>
          <a:lstStyle/>
          <a:p>
            <a:pPr marL="0" indent="0" algn="ctr">
              <a:buNone/>
            </a:pPr>
            <a:r>
              <a:rPr lang="en-US" sz="1200" dirty="0">
                <a:solidFill>
                  <a:srgbClr val="E5E5E5"/>
                </a:solidFill>
                <a:latin typeface="Calibri" pitchFamily="34" charset="0"/>
                <a:ea typeface="Calibri" pitchFamily="34" charset="-122"/>
                <a:cs typeface="Calibri" pitchFamily="34" charset="-120"/>
              </a:rPr>
              <a:t>llama3:8b is Meta's 8-billion-parameter model. Good starter. Runs on a 5-year-old laptop.</a:t>
            </a:r>
            <a:endParaRPr lang="en-US" sz="1200" dirty="0"/>
          </a:p>
        </p:txBody>
      </p:sp>
      <p:sp>
        <p:nvSpPr>
          <p:cNvPr id="26" name="Text 24"/>
          <p:cNvSpPr/>
          <p:nvPr/>
        </p:nvSpPr>
        <p:spPr>
          <a:xfrm>
            <a:off x="457200" y="4526280"/>
            <a:ext cx="8229600" cy="521208"/>
          </a:xfrm>
          <a:prstGeom prst="rect">
            <a:avLst/>
          </a:prstGeom>
          <a:noFill/>
          <a:ln/>
        </p:spPr>
        <p:txBody>
          <a:bodyPr wrap="square" lIns="0" tIns="0" rIns="0" bIns="0" rtlCol="0" anchor="ctr"/>
          <a:lstStyle/>
          <a:p>
            <a:pPr marL="0" indent="0" algn="ctr">
              <a:buNone/>
            </a:pPr>
            <a:r>
              <a:rPr lang="en-US" sz="1200" i="1" dirty="0">
                <a:solidFill>
                  <a:srgbClr val="E87040"/>
                </a:solidFill>
                <a:latin typeface="Calibri" pitchFamily="34" charset="0"/>
                <a:ea typeface="Calibri" pitchFamily="34" charset="-122"/>
                <a:cs typeface="Calibri" pitchFamily="34" charset="-120"/>
              </a:rPr>
              <a:t>From this point forward, your AI works with the internet unplugged.</a:t>
            </a:r>
          </a:p>
          <a:p>
            <a:pPr marL="0" indent="0" algn="ctr">
              <a:buNone/>
            </a:pPr>
            <a:r>
              <a:rPr lang="en-US" sz="1200" i="1" dirty="0">
                <a:solidFill>
                  <a:srgbClr val="E87040"/>
                </a:solidFill>
                <a:latin typeface="Calibri" pitchFamily="34" charset="0"/>
                <a:cs typeface="Calibri" pitchFamily="34" charset="-120"/>
              </a:rPr>
              <a:t>You can ask a good AI like Claude (They made this deck)</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A0A14"/>
        </a:solidFill>
        <a:effectLst/>
      </p:bgPr>
    </p:bg>
    <p:spTree>
      <p:nvGrpSpPr>
        <p:cNvPr id="1" name=""/>
        <p:cNvGrpSpPr/>
        <p:nvPr/>
      </p:nvGrpSpPr>
      <p:grpSpPr>
        <a:xfrm>
          <a:off x="0" y="0"/>
          <a:ext cx="0" cy="0"/>
          <a:chOff x="0" y="0"/>
          <a:chExt cx="0" cy="0"/>
        </a:xfrm>
      </p:grpSpPr>
      <p:sp>
        <p:nvSpPr>
          <p:cNvPr id="2" name="TextBox 1"/>
          <p:cNvSpPr txBox="1"/>
          <p:nvPr/>
        </p:nvSpPr>
        <p:spPr>
          <a:xfrm>
            <a:off x="457200" y="228600"/>
            <a:ext cx="1371600" cy="228600"/>
          </a:xfrm>
          <a:prstGeom prst="rect">
            <a:avLst/>
          </a:prstGeom>
          <a:noFill/>
        </p:spPr>
        <p:txBody>
          <a:bodyPr wrap="square">
            <a:spAutoFit/>
          </a:bodyPr>
          <a:lstStyle/>
          <a:p>
            <a:r>
              <a:rPr sz="1000">
                <a:solidFill>
                  <a:srgbClr val="666666"/>
                </a:solidFill>
                <a:latin typeface="Consolas"/>
              </a:rPr>
              <a:t>16 / 24</a:t>
            </a:r>
          </a:p>
        </p:txBody>
      </p:sp>
      <p:sp>
        <p:nvSpPr>
          <p:cNvPr id="3" name="TextBox 2"/>
          <p:cNvSpPr txBox="1"/>
          <p:nvPr/>
        </p:nvSpPr>
        <p:spPr>
          <a:xfrm>
            <a:off x="457200" y="411480"/>
            <a:ext cx="8229600" cy="228600"/>
          </a:xfrm>
          <a:prstGeom prst="rect">
            <a:avLst/>
          </a:prstGeom>
          <a:noFill/>
        </p:spPr>
        <p:txBody>
          <a:bodyPr wrap="square">
            <a:spAutoFit/>
          </a:bodyPr>
          <a:lstStyle/>
          <a:p>
            <a:r>
              <a:rPr sz="900">
                <a:solidFill>
                  <a:srgbClr val="666666"/>
                </a:solidFill>
                <a:latin typeface="Calibri"/>
              </a:rPr>
              <a:t>The Castaways · AI Guild · April 21, 2026</a:t>
            </a:r>
          </a:p>
        </p:txBody>
      </p:sp>
      <p:sp>
        <p:nvSpPr>
          <p:cNvPr id="4" name="TextBox 3"/>
          <p:cNvSpPr txBox="1"/>
          <p:nvPr/>
        </p:nvSpPr>
        <p:spPr>
          <a:xfrm>
            <a:off x="457200" y="650000"/>
            <a:ext cx="8229600" cy="420000"/>
          </a:xfrm>
          <a:prstGeom prst="rect">
            <a:avLst/>
          </a:prstGeom>
          <a:noFill/>
        </p:spPr>
        <p:txBody>
          <a:bodyPr wrap="square">
            <a:spAutoFit/>
          </a:bodyPr>
          <a:lstStyle/>
          <a:p>
            <a:r>
              <a:rPr sz="2800">
                <a:solidFill>
                  <a:srgbClr val="E5E5E5"/>
                </a:solidFill>
                <a:latin typeface="Arial Black"/>
              </a:rPr>
              <a:t>Ollama at a glance</a:t>
            </a:r>
          </a:p>
        </p:txBody>
      </p:sp>
      <p:sp>
        <p:nvSpPr>
          <p:cNvPr id="5" name="TextBox 4"/>
          <p:cNvSpPr txBox="1"/>
          <p:nvPr/>
        </p:nvSpPr>
        <p:spPr>
          <a:xfrm>
            <a:off x="457200" y="1020000"/>
            <a:ext cx="8229600" cy="280000"/>
          </a:xfrm>
          <a:prstGeom prst="rect">
            <a:avLst/>
          </a:prstGeom>
          <a:noFill/>
        </p:spPr>
        <p:txBody>
          <a:bodyPr wrap="square">
            <a:spAutoFit/>
          </a:bodyPr>
          <a:lstStyle/>
          <a:p>
            <a:r>
              <a:rPr sz="1300">
                <a:solidFill>
                  <a:srgbClr val="9A9A9A"/>
                </a:solidFill>
                <a:latin typeface="Calibri"/>
              </a:rPr>
              <a:t>Six commands. That's the whole thing.</a:t>
            </a:r>
          </a:p>
        </p:txBody>
      </p:sp>
      <p:sp>
        <p:nvSpPr>
          <p:cNvPr id="6" name="Rounded Rectangle 5"/>
          <p:cNvSpPr/>
          <p:nvPr/>
        </p:nvSpPr>
        <p:spPr>
          <a:xfrm>
            <a:off x="380000" y="1380000"/>
            <a:ext cx="4200000" cy="2900000"/>
          </a:xfrm>
          <a:prstGeom prst="roundRect">
            <a:avLst/>
          </a:prstGeom>
          <a:solidFill>
            <a:srgbClr val="14141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457200" y="1420000"/>
            <a:ext cx="4000000" cy="280000"/>
          </a:xfrm>
          <a:prstGeom prst="rect">
            <a:avLst/>
          </a:prstGeom>
          <a:noFill/>
        </p:spPr>
        <p:txBody>
          <a:bodyPr wrap="square">
            <a:spAutoFit/>
          </a:bodyPr>
          <a:lstStyle/>
          <a:p>
            <a:r>
              <a:rPr sz="1100">
                <a:solidFill>
                  <a:srgbClr val="E87040"/>
                </a:solidFill>
                <a:latin typeface="Arial Black"/>
              </a:rPr>
              <a:t>TERMINAL COMMANDS</a:t>
            </a:r>
          </a:p>
        </p:txBody>
      </p:sp>
      <p:sp>
        <p:nvSpPr>
          <p:cNvPr id="8" name="TextBox 7"/>
          <p:cNvSpPr txBox="1"/>
          <p:nvPr/>
        </p:nvSpPr>
        <p:spPr>
          <a:xfrm>
            <a:off x="520000" y="1720000"/>
            <a:ext cx="3900000" cy="340000"/>
          </a:xfrm>
          <a:prstGeom prst="rect">
            <a:avLst/>
          </a:prstGeom>
          <a:noFill/>
        </p:spPr>
        <p:txBody>
          <a:bodyPr wrap="square">
            <a:spAutoFit/>
          </a:bodyPr>
          <a:lstStyle/>
          <a:p>
            <a:r>
              <a:rPr sz="1000">
                <a:solidFill>
                  <a:srgbClr val="4FC3F7"/>
                </a:solidFill>
                <a:latin typeface="Consolas"/>
              </a:rPr>
              <a:t>$ ollama pull &lt;model&gt;</a:t>
            </a:r>
          </a:p>
          <a:p>
            <a:r>
              <a:rPr sz="900">
                <a:solidFill>
                  <a:srgbClr val="9A9A9A"/>
                </a:solidFill>
                <a:latin typeface="Calibri"/>
              </a:rPr>
              <a:t>Download a model</a:t>
            </a:r>
          </a:p>
        </p:txBody>
      </p:sp>
      <p:sp>
        <p:nvSpPr>
          <p:cNvPr id="9" name="TextBox 8"/>
          <p:cNvSpPr txBox="1"/>
          <p:nvPr/>
        </p:nvSpPr>
        <p:spPr>
          <a:xfrm>
            <a:off x="520000" y="2090000"/>
            <a:ext cx="3900000" cy="340000"/>
          </a:xfrm>
          <a:prstGeom prst="rect">
            <a:avLst/>
          </a:prstGeom>
          <a:noFill/>
        </p:spPr>
        <p:txBody>
          <a:bodyPr wrap="square">
            <a:spAutoFit/>
          </a:bodyPr>
          <a:lstStyle/>
          <a:p>
            <a:r>
              <a:rPr sz="1000">
                <a:solidFill>
                  <a:srgbClr val="4FC3F7"/>
                </a:solidFill>
                <a:latin typeface="Consolas"/>
              </a:rPr>
              <a:t>$ ollama run &lt;model&gt;</a:t>
            </a:r>
          </a:p>
          <a:p>
            <a:r>
              <a:rPr sz="900">
                <a:solidFill>
                  <a:srgbClr val="9A9A9A"/>
                </a:solidFill>
                <a:latin typeface="Calibri"/>
              </a:rPr>
              <a:t>Chat with it</a:t>
            </a:r>
          </a:p>
        </p:txBody>
      </p:sp>
      <p:sp>
        <p:nvSpPr>
          <p:cNvPr id="10" name="TextBox 9"/>
          <p:cNvSpPr txBox="1"/>
          <p:nvPr/>
        </p:nvSpPr>
        <p:spPr>
          <a:xfrm>
            <a:off x="520000" y="2460000"/>
            <a:ext cx="3900000" cy="340000"/>
          </a:xfrm>
          <a:prstGeom prst="rect">
            <a:avLst/>
          </a:prstGeom>
          <a:noFill/>
        </p:spPr>
        <p:txBody>
          <a:bodyPr wrap="square">
            <a:spAutoFit/>
          </a:bodyPr>
          <a:lstStyle/>
          <a:p>
            <a:r>
              <a:rPr sz="1000">
                <a:solidFill>
                  <a:srgbClr val="4FC3F7"/>
                </a:solidFill>
                <a:latin typeface="Consolas"/>
              </a:rPr>
              <a:t>$ ollama list</a:t>
            </a:r>
          </a:p>
          <a:p>
            <a:r>
              <a:rPr sz="900">
                <a:solidFill>
                  <a:srgbClr val="9A9A9A"/>
                </a:solidFill>
                <a:latin typeface="Calibri"/>
              </a:rPr>
              <a:t>What's downloaded</a:t>
            </a:r>
          </a:p>
        </p:txBody>
      </p:sp>
      <p:sp>
        <p:nvSpPr>
          <p:cNvPr id="11" name="TextBox 10"/>
          <p:cNvSpPr txBox="1"/>
          <p:nvPr/>
        </p:nvSpPr>
        <p:spPr>
          <a:xfrm>
            <a:off x="520000" y="2830000"/>
            <a:ext cx="3900000" cy="340000"/>
          </a:xfrm>
          <a:prstGeom prst="rect">
            <a:avLst/>
          </a:prstGeom>
          <a:noFill/>
        </p:spPr>
        <p:txBody>
          <a:bodyPr wrap="square">
            <a:spAutoFit/>
          </a:bodyPr>
          <a:lstStyle/>
          <a:p>
            <a:r>
              <a:rPr sz="1000">
                <a:solidFill>
                  <a:srgbClr val="4FC3F7"/>
                </a:solidFill>
                <a:latin typeface="Consolas"/>
              </a:rPr>
              <a:t>$ ollama ps</a:t>
            </a:r>
          </a:p>
          <a:p>
            <a:r>
              <a:rPr sz="900">
                <a:solidFill>
                  <a:srgbClr val="9A9A9A"/>
                </a:solidFill>
                <a:latin typeface="Calibri"/>
              </a:rPr>
              <a:t>What's running right now</a:t>
            </a:r>
          </a:p>
        </p:txBody>
      </p:sp>
      <p:sp>
        <p:nvSpPr>
          <p:cNvPr id="12" name="TextBox 11"/>
          <p:cNvSpPr txBox="1"/>
          <p:nvPr/>
        </p:nvSpPr>
        <p:spPr>
          <a:xfrm>
            <a:off x="520000" y="3200000"/>
            <a:ext cx="3900000" cy="340000"/>
          </a:xfrm>
          <a:prstGeom prst="rect">
            <a:avLst/>
          </a:prstGeom>
          <a:noFill/>
        </p:spPr>
        <p:txBody>
          <a:bodyPr wrap="square">
            <a:spAutoFit/>
          </a:bodyPr>
          <a:lstStyle/>
          <a:p>
            <a:r>
              <a:rPr sz="1000">
                <a:solidFill>
                  <a:srgbClr val="4FC3F7"/>
                </a:solidFill>
                <a:latin typeface="Consolas"/>
              </a:rPr>
              <a:t>$ ollama show &lt;model&gt;</a:t>
            </a:r>
          </a:p>
          <a:p>
            <a:r>
              <a:rPr sz="900">
                <a:solidFill>
                  <a:srgbClr val="9A9A9A"/>
                </a:solidFill>
                <a:latin typeface="Calibri"/>
              </a:rPr>
              <a:t>Model specs (size, params)</a:t>
            </a:r>
          </a:p>
        </p:txBody>
      </p:sp>
      <p:sp>
        <p:nvSpPr>
          <p:cNvPr id="13" name="TextBox 12"/>
          <p:cNvSpPr txBox="1"/>
          <p:nvPr/>
        </p:nvSpPr>
        <p:spPr>
          <a:xfrm>
            <a:off x="520000" y="3570000"/>
            <a:ext cx="3900000" cy="340000"/>
          </a:xfrm>
          <a:prstGeom prst="rect">
            <a:avLst/>
          </a:prstGeom>
          <a:noFill/>
        </p:spPr>
        <p:txBody>
          <a:bodyPr wrap="square">
            <a:spAutoFit/>
          </a:bodyPr>
          <a:lstStyle/>
          <a:p>
            <a:r>
              <a:rPr sz="1000">
                <a:solidFill>
                  <a:srgbClr val="4FC3F7"/>
                </a:solidFill>
                <a:latin typeface="Consolas"/>
              </a:rPr>
              <a:t>$ ollama rm &lt;model&gt;</a:t>
            </a:r>
          </a:p>
          <a:p>
            <a:r>
              <a:rPr sz="900">
                <a:solidFill>
                  <a:srgbClr val="9A9A9A"/>
                </a:solidFill>
                <a:latin typeface="Calibri"/>
              </a:rPr>
              <a:t>Delete a model</a:t>
            </a:r>
          </a:p>
        </p:txBody>
      </p:sp>
      <p:sp>
        <p:nvSpPr>
          <p:cNvPr id="14" name="Rounded Rectangle 13"/>
          <p:cNvSpPr/>
          <p:nvPr/>
        </p:nvSpPr>
        <p:spPr>
          <a:xfrm>
            <a:off x="4700000" y="1380000"/>
            <a:ext cx="4200000" cy="2900000"/>
          </a:xfrm>
          <a:prstGeom prst="roundRect">
            <a:avLst/>
          </a:prstGeom>
          <a:solidFill>
            <a:srgbClr val="14141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4780000" y="1420000"/>
            <a:ext cx="4000000" cy="280000"/>
          </a:xfrm>
          <a:prstGeom prst="rect">
            <a:avLst/>
          </a:prstGeom>
          <a:noFill/>
        </p:spPr>
        <p:txBody>
          <a:bodyPr wrap="square">
            <a:spAutoFit/>
          </a:bodyPr>
          <a:lstStyle/>
          <a:p>
            <a:r>
              <a:rPr sz="1100">
                <a:solidFill>
                  <a:srgbClr val="4FC3F7"/>
                </a:solidFill>
                <a:latin typeface="Arial Black"/>
              </a:rPr>
              <a:t>INSIDE THE CHAT</a:t>
            </a:r>
          </a:p>
        </p:txBody>
      </p:sp>
      <p:sp>
        <p:nvSpPr>
          <p:cNvPr id="16" name="TextBox 15"/>
          <p:cNvSpPr txBox="1"/>
          <p:nvPr/>
        </p:nvSpPr>
        <p:spPr>
          <a:xfrm>
            <a:off x="4840000" y="1720000"/>
            <a:ext cx="3900000" cy="340000"/>
          </a:xfrm>
          <a:prstGeom prst="rect">
            <a:avLst/>
          </a:prstGeom>
          <a:noFill/>
        </p:spPr>
        <p:txBody>
          <a:bodyPr wrap="square">
            <a:spAutoFit/>
          </a:bodyPr>
          <a:lstStyle/>
          <a:p>
            <a:r>
              <a:rPr sz="1000">
                <a:solidFill>
                  <a:srgbClr val="E87040"/>
                </a:solidFill>
                <a:latin typeface="Consolas"/>
              </a:rPr>
              <a:t>/bye</a:t>
            </a:r>
          </a:p>
          <a:p>
            <a:r>
              <a:rPr sz="900">
                <a:solidFill>
                  <a:srgbClr val="9A9A9A"/>
                </a:solidFill>
                <a:latin typeface="Calibri"/>
              </a:rPr>
              <a:t>Exit the chat</a:t>
            </a:r>
          </a:p>
        </p:txBody>
      </p:sp>
      <p:sp>
        <p:nvSpPr>
          <p:cNvPr id="17" name="TextBox 16"/>
          <p:cNvSpPr txBox="1"/>
          <p:nvPr/>
        </p:nvSpPr>
        <p:spPr>
          <a:xfrm>
            <a:off x="4840000" y="2090000"/>
            <a:ext cx="3900000" cy="340000"/>
          </a:xfrm>
          <a:prstGeom prst="rect">
            <a:avLst/>
          </a:prstGeom>
          <a:noFill/>
        </p:spPr>
        <p:txBody>
          <a:bodyPr wrap="square">
            <a:spAutoFit/>
          </a:bodyPr>
          <a:lstStyle/>
          <a:p>
            <a:r>
              <a:rPr sz="1000">
                <a:solidFill>
                  <a:srgbClr val="E87040"/>
                </a:solidFill>
                <a:latin typeface="Consolas"/>
              </a:rPr>
              <a:t>/clear</a:t>
            </a:r>
          </a:p>
          <a:p>
            <a:r>
              <a:rPr sz="900">
                <a:solidFill>
                  <a:srgbClr val="9A9A9A"/>
                </a:solidFill>
                <a:latin typeface="Calibri"/>
              </a:rPr>
              <a:t>Wipe conversation, start fresh</a:t>
            </a:r>
          </a:p>
        </p:txBody>
      </p:sp>
      <p:sp>
        <p:nvSpPr>
          <p:cNvPr id="18" name="TextBox 17"/>
          <p:cNvSpPr txBox="1"/>
          <p:nvPr/>
        </p:nvSpPr>
        <p:spPr>
          <a:xfrm>
            <a:off x="4840000" y="2460000"/>
            <a:ext cx="3900000" cy="340000"/>
          </a:xfrm>
          <a:prstGeom prst="rect">
            <a:avLst/>
          </a:prstGeom>
          <a:noFill/>
        </p:spPr>
        <p:txBody>
          <a:bodyPr wrap="square">
            <a:spAutoFit/>
          </a:bodyPr>
          <a:lstStyle/>
          <a:p>
            <a:r>
              <a:rPr sz="1000">
                <a:solidFill>
                  <a:srgbClr val="E87040"/>
                </a:solidFill>
                <a:latin typeface="Consolas"/>
              </a:rPr>
              <a:t>/set system "..."</a:t>
            </a:r>
          </a:p>
          <a:p>
            <a:r>
              <a:rPr sz="900">
                <a:solidFill>
                  <a:srgbClr val="9A9A9A"/>
                </a:solidFill>
                <a:latin typeface="Calibri"/>
              </a:rPr>
              <a:t>Give it a role (system prompt)</a:t>
            </a:r>
          </a:p>
        </p:txBody>
      </p:sp>
      <p:sp>
        <p:nvSpPr>
          <p:cNvPr id="19" name="TextBox 18"/>
          <p:cNvSpPr txBox="1"/>
          <p:nvPr/>
        </p:nvSpPr>
        <p:spPr>
          <a:xfrm>
            <a:off x="4840000" y="2830000"/>
            <a:ext cx="3900000" cy="340000"/>
          </a:xfrm>
          <a:prstGeom prst="rect">
            <a:avLst/>
          </a:prstGeom>
          <a:noFill/>
        </p:spPr>
        <p:txBody>
          <a:bodyPr wrap="square">
            <a:spAutoFit/>
          </a:bodyPr>
          <a:lstStyle/>
          <a:p>
            <a:r>
              <a:rPr sz="1000">
                <a:solidFill>
                  <a:srgbClr val="E87040"/>
                </a:solidFill>
                <a:latin typeface="Consolas"/>
              </a:rPr>
              <a:t>/set parameter temp 0.3</a:t>
            </a:r>
          </a:p>
          <a:p>
            <a:r>
              <a:rPr sz="900">
                <a:solidFill>
                  <a:srgbClr val="9A9A9A"/>
                </a:solidFill>
                <a:latin typeface="Calibri"/>
              </a:rPr>
              <a:t>Turn a knob (see next slide)</a:t>
            </a:r>
          </a:p>
        </p:txBody>
      </p:sp>
      <p:sp>
        <p:nvSpPr>
          <p:cNvPr id="20" name="TextBox 19"/>
          <p:cNvSpPr txBox="1"/>
          <p:nvPr/>
        </p:nvSpPr>
        <p:spPr>
          <a:xfrm>
            <a:off x="4840000" y="3200000"/>
            <a:ext cx="3900000" cy="340000"/>
          </a:xfrm>
          <a:prstGeom prst="rect">
            <a:avLst/>
          </a:prstGeom>
          <a:noFill/>
        </p:spPr>
        <p:txBody>
          <a:bodyPr wrap="square">
            <a:spAutoFit/>
          </a:bodyPr>
          <a:lstStyle/>
          <a:p>
            <a:r>
              <a:rPr sz="1000">
                <a:solidFill>
                  <a:srgbClr val="E87040"/>
                </a:solidFill>
                <a:latin typeface="Consolas"/>
              </a:rPr>
              <a:t>/show info</a:t>
            </a:r>
          </a:p>
          <a:p>
            <a:r>
              <a:rPr sz="900">
                <a:solidFill>
                  <a:srgbClr val="9A9A9A"/>
                </a:solidFill>
                <a:latin typeface="Calibri"/>
              </a:rPr>
              <a:t>Model specs from inside</a:t>
            </a:r>
          </a:p>
        </p:txBody>
      </p:sp>
      <p:sp>
        <p:nvSpPr>
          <p:cNvPr id="21" name="TextBox 20"/>
          <p:cNvSpPr txBox="1"/>
          <p:nvPr/>
        </p:nvSpPr>
        <p:spPr>
          <a:xfrm>
            <a:off x="4840000" y="3570000"/>
            <a:ext cx="3900000" cy="340000"/>
          </a:xfrm>
          <a:prstGeom prst="rect">
            <a:avLst/>
          </a:prstGeom>
          <a:noFill/>
        </p:spPr>
        <p:txBody>
          <a:bodyPr wrap="square">
            <a:spAutoFit/>
          </a:bodyPr>
          <a:lstStyle/>
          <a:p>
            <a:r>
              <a:rPr sz="1000">
                <a:solidFill>
                  <a:srgbClr val="E87040"/>
                </a:solidFill>
                <a:latin typeface="Consolas"/>
              </a:rPr>
              <a:t>/save &lt;name&gt;</a:t>
            </a:r>
          </a:p>
          <a:p>
            <a:r>
              <a:rPr sz="900">
                <a:solidFill>
                  <a:srgbClr val="9A9A9A"/>
                </a:solidFill>
                <a:latin typeface="Calibri"/>
              </a:rPr>
              <a:t>Save your config as a new model</a:t>
            </a:r>
          </a:p>
        </p:txBody>
      </p:sp>
      <p:sp>
        <p:nvSpPr>
          <p:cNvPr id="22" name="TextBox 21"/>
          <p:cNvSpPr txBox="1"/>
          <p:nvPr/>
        </p:nvSpPr>
        <p:spPr>
          <a:xfrm>
            <a:off x="457200" y="4500000"/>
            <a:ext cx="8229600" cy="400000"/>
          </a:xfrm>
          <a:prstGeom prst="rect">
            <a:avLst/>
          </a:prstGeom>
          <a:noFill/>
        </p:spPr>
        <p:txBody>
          <a:bodyPr wrap="square">
            <a:spAutoFit/>
          </a:bodyPr>
          <a:lstStyle/>
          <a:p>
            <a:r>
              <a:rPr sz="1000">
                <a:solidFill>
                  <a:srgbClr val="666666"/>
                </a:solidFill>
                <a:latin typeface="Consolas"/>
              </a:rPr>
              <a:t>Left side = your regular terminal.  Right side = inside the AI chat.  That's all there is.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4">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17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2011680" cy="320040"/>
          </a:xfrm>
          <a:prstGeom prst="rect">
            <a:avLst/>
          </a:prstGeom>
          <a:noFill/>
          <a:ln/>
        </p:spPr>
        <p:txBody>
          <a:bodyPr wrap="square" lIns="0" tIns="0" rIns="0" bIns="0" rtlCol="0" anchor="ctr"/>
          <a:lstStyle/>
          <a:p>
            <a:pPr marL="0" indent="0">
              <a:buNone/>
            </a:pPr>
            <a:r>
              <a:rPr lang="en-US" sz="1400" b="1" kern="0" spc="400" dirty="0">
                <a:solidFill>
                  <a:srgbClr val="E87040"/>
                </a:solidFill>
                <a:latin typeface="Consolas" pitchFamily="34" charset="0"/>
                <a:ea typeface="Consolas" pitchFamily="34" charset="-122"/>
                <a:cs typeface="Consolas" pitchFamily="34" charset="-120"/>
              </a:rPr>
              <a:t>STEP 03</a:t>
            </a:r>
            <a:endParaRPr lang="en-US" sz="1400" dirty="0"/>
          </a:p>
        </p:txBody>
      </p:sp>
      <p:sp>
        <p:nvSpPr>
          <p:cNvPr id="6" name="Text 4"/>
          <p:cNvSpPr/>
          <p:nvPr/>
        </p:nvSpPr>
        <p:spPr>
          <a:xfrm>
            <a:off x="457200" y="640080"/>
            <a:ext cx="8229600" cy="731520"/>
          </a:xfrm>
          <a:prstGeom prst="rect">
            <a:avLst/>
          </a:prstGeom>
          <a:noFill/>
          <a:ln/>
        </p:spPr>
        <p:txBody>
          <a:bodyPr wrap="square" lIns="0" tIns="0" rIns="0" bIns="0" rtlCol="0" anchor="ctr"/>
          <a:lstStyle/>
          <a:p>
            <a:pPr marL="0" indent="0">
              <a:buNone/>
            </a:pPr>
            <a:r>
              <a:rPr lang="en-US" sz="3600" b="1" kern="0" spc="-100" dirty="0">
                <a:solidFill>
                  <a:srgbClr val="E5E5E5"/>
                </a:solidFill>
                <a:latin typeface="Arial Black" pitchFamily="34" charset="0"/>
                <a:ea typeface="Arial Black" pitchFamily="34" charset="-122"/>
                <a:cs typeface="Arial Black" pitchFamily="34" charset="-120"/>
              </a:rPr>
              <a:t>Talk to it</a:t>
            </a:r>
            <a:endParaRPr lang="en-US" sz="3600" dirty="0"/>
          </a:p>
        </p:txBody>
      </p:sp>
      <p:sp>
        <p:nvSpPr>
          <p:cNvPr id="7" name="Text 5"/>
          <p:cNvSpPr/>
          <p:nvPr/>
        </p:nvSpPr>
        <p:spPr>
          <a:xfrm>
            <a:off x="457200" y="1280160"/>
            <a:ext cx="8229600" cy="274320"/>
          </a:xfrm>
          <a:prstGeom prst="rect">
            <a:avLst/>
          </a:prstGeom>
          <a:noFill/>
          <a:ln/>
        </p:spPr>
        <p:txBody>
          <a:bodyPr wrap="square" lIns="0" tIns="0" rIns="0" bIns="0" rtlCol="0" anchor="ctr"/>
          <a:lstStyle/>
          <a:p>
            <a:pPr marL="0" indent="0">
              <a:buNone/>
            </a:pPr>
            <a:r>
              <a:rPr lang="en-US" sz="1300" i="1" dirty="0">
                <a:solidFill>
                  <a:srgbClr val="9A9A9A"/>
                </a:solidFill>
                <a:latin typeface="Calibri" pitchFamily="34" charset="0"/>
                <a:ea typeface="Calibri" pitchFamily="34" charset="-122"/>
                <a:cs typeface="Calibri" pitchFamily="34" charset="-120"/>
              </a:rPr>
              <a:t>One command. You're in.</a:t>
            </a:r>
            <a:endParaRPr lang="en-US" sz="1300" dirty="0"/>
          </a:p>
        </p:txBody>
      </p:sp>
      <p:sp>
        <p:nvSpPr>
          <p:cNvPr id="8" name="Shape 6"/>
          <p:cNvSpPr/>
          <p:nvPr/>
        </p:nvSpPr>
        <p:spPr>
          <a:xfrm>
            <a:off x="457200" y="1691640"/>
            <a:ext cx="8229600" cy="2697480"/>
          </a:xfrm>
          <a:prstGeom prst="rect">
            <a:avLst/>
          </a:prstGeom>
          <a:solidFill>
            <a:srgbClr val="000000"/>
          </a:solidFill>
          <a:ln w="6350">
            <a:solidFill>
              <a:srgbClr val="1A1A2E"/>
            </a:solidFill>
            <a:prstDash val="solid"/>
          </a:ln>
        </p:spPr>
        <p:txBody>
          <a:bodyPr/>
          <a:lstStyle/>
          <a:p>
            <a:endParaRPr lang="en-US"/>
          </a:p>
        </p:txBody>
      </p:sp>
      <p:sp>
        <p:nvSpPr>
          <p:cNvPr id="9" name="Shape 7"/>
          <p:cNvSpPr/>
          <p:nvPr/>
        </p:nvSpPr>
        <p:spPr>
          <a:xfrm>
            <a:off x="594360" y="1847088"/>
            <a:ext cx="109728" cy="109728"/>
          </a:xfrm>
          <a:prstGeom prst="ellipse">
            <a:avLst/>
          </a:prstGeom>
          <a:solidFill>
            <a:srgbClr val="FF5F57"/>
          </a:solidFill>
          <a:ln w="12700">
            <a:solidFill>
              <a:srgbClr val="FF5F57"/>
            </a:solidFill>
            <a:prstDash val="solid"/>
          </a:ln>
        </p:spPr>
        <p:txBody>
          <a:bodyPr/>
          <a:lstStyle/>
          <a:p>
            <a:endParaRPr lang="en-US"/>
          </a:p>
        </p:txBody>
      </p:sp>
      <p:sp>
        <p:nvSpPr>
          <p:cNvPr id="10" name="Shape 8"/>
          <p:cNvSpPr/>
          <p:nvPr/>
        </p:nvSpPr>
        <p:spPr>
          <a:xfrm>
            <a:off x="749808" y="1847088"/>
            <a:ext cx="109728" cy="109728"/>
          </a:xfrm>
          <a:prstGeom prst="ellipse">
            <a:avLst/>
          </a:prstGeom>
          <a:solidFill>
            <a:srgbClr val="FEBC2E"/>
          </a:solidFill>
          <a:ln w="12700">
            <a:solidFill>
              <a:srgbClr val="FEBC2E"/>
            </a:solidFill>
            <a:prstDash val="solid"/>
          </a:ln>
        </p:spPr>
        <p:txBody>
          <a:bodyPr/>
          <a:lstStyle/>
          <a:p>
            <a:endParaRPr lang="en-US"/>
          </a:p>
        </p:txBody>
      </p:sp>
      <p:sp>
        <p:nvSpPr>
          <p:cNvPr id="11" name="Shape 9"/>
          <p:cNvSpPr/>
          <p:nvPr/>
        </p:nvSpPr>
        <p:spPr>
          <a:xfrm>
            <a:off x="905256" y="1847088"/>
            <a:ext cx="109728" cy="109728"/>
          </a:xfrm>
          <a:prstGeom prst="ellipse">
            <a:avLst/>
          </a:prstGeom>
          <a:solidFill>
            <a:srgbClr val="28C840"/>
          </a:solidFill>
          <a:ln w="12700">
            <a:solidFill>
              <a:srgbClr val="28C840"/>
            </a:solidFill>
            <a:prstDash val="solid"/>
          </a:ln>
        </p:spPr>
        <p:txBody>
          <a:bodyPr/>
          <a:lstStyle/>
          <a:p>
            <a:endParaRPr lang="en-US"/>
          </a:p>
        </p:txBody>
      </p:sp>
      <p:sp>
        <p:nvSpPr>
          <p:cNvPr id="12" name="Text 10"/>
          <p:cNvSpPr/>
          <p:nvPr/>
        </p:nvSpPr>
        <p:spPr>
          <a:xfrm>
            <a:off x="685800" y="2103120"/>
            <a:ext cx="7863840" cy="2194560"/>
          </a:xfrm>
          <a:prstGeom prst="rect">
            <a:avLst/>
          </a:prstGeom>
          <a:noFill/>
          <a:ln/>
        </p:spPr>
        <p:txBody>
          <a:bodyPr wrap="square" lIns="0" tIns="0" rIns="0" bIns="0" rtlCol="0" anchor="t"/>
          <a:lstStyle/>
          <a:p>
            <a:pPr marL="0" indent="0">
              <a:spcAft>
                <a:spcPts val="200"/>
              </a:spcAft>
              <a:buNone/>
            </a:pPr>
            <a:r>
              <a:rPr lang="en-US" sz="1300" b="1" dirty="0">
                <a:solidFill>
                  <a:srgbClr val="E87040"/>
                </a:solidFill>
                <a:latin typeface="Consolas" pitchFamily="34" charset="0"/>
                <a:ea typeface="Consolas" pitchFamily="34" charset="-122"/>
                <a:cs typeface="Consolas" pitchFamily="34" charset="-120"/>
              </a:rPr>
              <a:t>$ </a:t>
            </a:r>
            <a:r>
              <a:rPr lang="en-US" sz="1300" dirty="0">
                <a:solidFill>
                  <a:srgbClr val="E5E5E5"/>
                </a:solidFill>
                <a:latin typeface="Consolas" pitchFamily="34" charset="0"/>
                <a:ea typeface="Consolas" pitchFamily="34" charset="-122"/>
                <a:cs typeface="Consolas" pitchFamily="34" charset="-120"/>
              </a:rPr>
              <a:t>ollama run llama3:8b</a:t>
            </a:r>
            <a:endParaRPr lang="en-US" sz="1300" dirty="0"/>
          </a:p>
          <a:p>
            <a:pPr marL="0" indent="0">
              <a:spcAft>
                <a:spcPts val="200"/>
              </a:spcAft>
              <a:buNone/>
            </a:pPr>
            <a:r>
              <a:rPr lang="en-US" sz="1300" b="1" dirty="0">
                <a:solidFill>
                  <a:srgbClr val="4CAF50"/>
                </a:solidFill>
                <a:latin typeface="Consolas" pitchFamily="34" charset="0"/>
                <a:ea typeface="Consolas" pitchFamily="34" charset="-122"/>
                <a:cs typeface="Consolas" pitchFamily="34" charset="-120"/>
              </a:rPr>
              <a:t>&gt;&gt;&gt; </a:t>
            </a:r>
            <a:r>
              <a:rPr lang="en-US" sz="1300" dirty="0">
                <a:solidFill>
                  <a:srgbClr val="E5E5E5"/>
                </a:solidFill>
                <a:latin typeface="Consolas" pitchFamily="34" charset="0"/>
                <a:ea typeface="Consolas" pitchFamily="34" charset="-122"/>
                <a:cs typeface="Consolas" pitchFamily="34" charset="-120"/>
              </a:rPr>
              <a:t>Explain zero trust in plain English.</a:t>
            </a:r>
            <a:endParaRPr lang="en-US" sz="1300" dirty="0"/>
          </a:p>
          <a:p>
            <a:pPr marL="0" indent="0">
              <a:spcAft>
                <a:spcPts val="200"/>
              </a:spcAft>
              <a:buNone/>
            </a:pPr>
            <a:r>
              <a:rPr lang="en-US" sz="1300" dirty="0">
                <a:solidFill>
                  <a:srgbClr val="E5E5E5"/>
                </a:solidFill>
                <a:latin typeface="Consolas" pitchFamily="34" charset="0"/>
                <a:ea typeface="Consolas" pitchFamily="34" charset="-122"/>
                <a:cs typeface="Consolas" pitchFamily="34" charset="-120"/>
              </a:rPr>
              <a:t> </a:t>
            </a:r>
            <a:endParaRPr lang="en-US" sz="1300" dirty="0"/>
          </a:p>
          <a:p>
            <a:pPr marL="0" indent="0">
              <a:spcAft>
                <a:spcPts val="200"/>
              </a:spcAft>
              <a:buNone/>
            </a:pPr>
            <a:r>
              <a:rPr lang="en-US" sz="1300" i="1" dirty="0">
                <a:solidFill>
                  <a:srgbClr val="9A9A9A"/>
                </a:solidFill>
                <a:latin typeface="Consolas" pitchFamily="34" charset="0"/>
                <a:ea typeface="Consolas" pitchFamily="34" charset="-122"/>
                <a:cs typeface="Consolas" pitchFamily="34" charset="-120"/>
              </a:rPr>
              <a:t>Zero trust means you don't automatically trust anything inside your</a:t>
            </a:r>
            <a:endParaRPr lang="en-US" sz="1300" dirty="0"/>
          </a:p>
          <a:p>
            <a:pPr marL="0" indent="0">
              <a:spcAft>
                <a:spcPts val="200"/>
              </a:spcAft>
              <a:buNone/>
            </a:pPr>
            <a:r>
              <a:rPr lang="en-US" sz="1300" i="1" dirty="0">
                <a:solidFill>
                  <a:srgbClr val="9A9A9A"/>
                </a:solidFill>
                <a:latin typeface="Consolas" pitchFamily="34" charset="0"/>
                <a:ea typeface="Consolas" pitchFamily="34" charset="-122"/>
                <a:cs typeface="Consolas" pitchFamily="34" charset="-120"/>
              </a:rPr>
              <a:t>network — every user, device, and request has to prove itself every</a:t>
            </a:r>
            <a:endParaRPr lang="en-US" sz="1300" dirty="0"/>
          </a:p>
          <a:p>
            <a:pPr marL="0" indent="0">
              <a:spcAft>
                <a:spcPts val="200"/>
              </a:spcAft>
              <a:buNone/>
            </a:pPr>
            <a:r>
              <a:rPr lang="en-US" sz="1300" i="1" dirty="0">
                <a:solidFill>
                  <a:srgbClr val="9A9A9A"/>
                </a:solidFill>
                <a:latin typeface="Consolas" pitchFamily="34" charset="0"/>
                <a:ea typeface="Consolas" pitchFamily="34" charset="-122"/>
                <a:cs typeface="Consolas" pitchFamily="34" charset="-120"/>
              </a:rPr>
              <a:t>time. No more soft center behind a hard shell...</a:t>
            </a:r>
            <a:endParaRPr lang="en-US" sz="1300" dirty="0"/>
          </a:p>
          <a:p>
            <a:pPr marL="0" indent="0">
              <a:spcAft>
                <a:spcPts val="200"/>
              </a:spcAft>
              <a:buNone/>
            </a:pPr>
            <a:r>
              <a:rPr lang="en-US" sz="1300" dirty="0">
                <a:solidFill>
                  <a:srgbClr val="E5E5E5"/>
                </a:solidFill>
                <a:latin typeface="Consolas" pitchFamily="34" charset="0"/>
                <a:ea typeface="Consolas" pitchFamily="34" charset="-122"/>
                <a:cs typeface="Consolas" pitchFamily="34" charset="-120"/>
              </a:rPr>
              <a:t> </a:t>
            </a:r>
            <a:endParaRPr lang="en-US" sz="1300" dirty="0"/>
          </a:p>
          <a:p>
            <a:pPr marL="0" indent="0">
              <a:spcAft>
                <a:spcPts val="200"/>
              </a:spcAft>
              <a:buNone/>
            </a:pPr>
            <a:r>
              <a:rPr lang="en-US" sz="1300" b="1" dirty="0">
                <a:solidFill>
                  <a:srgbClr val="4CAF50"/>
                </a:solidFill>
                <a:latin typeface="Consolas" pitchFamily="34" charset="0"/>
                <a:ea typeface="Consolas" pitchFamily="34" charset="-122"/>
                <a:cs typeface="Consolas" pitchFamily="34" charset="-120"/>
              </a:rPr>
              <a:t>&gt;&gt;&gt; </a:t>
            </a:r>
            <a:r>
              <a:rPr lang="en-US" sz="1300" dirty="0">
                <a:solidFill>
                  <a:srgbClr val="E5E5E5"/>
                </a:solidFill>
                <a:latin typeface="Consolas" pitchFamily="34" charset="0"/>
                <a:ea typeface="Consolas" pitchFamily="34" charset="-122"/>
                <a:cs typeface="Consolas" pitchFamily="34" charset="-120"/>
              </a:rPr>
              <a:t>/bye</a:t>
            </a:r>
            <a:endParaRPr lang="en-US" sz="1300" dirty="0"/>
          </a:p>
        </p:txBody>
      </p:sp>
      <p:sp>
        <p:nvSpPr>
          <p:cNvPr id="13" name="Text 11"/>
          <p:cNvSpPr/>
          <p:nvPr/>
        </p:nvSpPr>
        <p:spPr>
          <a:xfrm>
            <a:off x="457200" y="4526280"/>
            <a:ext cx="8229600" cy="274320"/>
          </a:xfrm>
          <a:prstGeom prst="rect">
            <a:avLst/>
          </a:prstGeom>
          <a:noFill/>
          <a:ln/>
        </p:spPr>
        <p:txBody>
          <a:bodyPr wrap="square" lIns="0" tIns="0" rIns="0" bIns="0" rtlCol="0" anchor="ctr"/>
          <a:lstStyle/>
          <a:p>
            <a:pPr marL="0" indent="0" algn="ctr">
              <a:buNone/>
            </a:pPr>
            <a:r>
              <a:rPr lang="en-US" sz="1300" i="1" dirty="0">
                <a:solidFill>
                  <a:srgbClr val="E87040"/>
                </a:solidFill>
                <a:latin typeface="Calibri" pitchFamily="34" charset="0"/>
                <a:ea typeface="Calibri" pitchFamily="34" charset="-122"/>
                <a:cs typeface="Calibri" pitchFamily="34" charset="-120"/>
              </a:rPr>
              <a:t>Type anything. Get an answer. Every byte stays on your laptop.</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A0A14"/>
        </a:solidFill>
        <a:effectLst/>
      </p:bgPr>
    </p:bg>
    <p:spTree>
      <p:nvGrpSpPr>
        <p:cNvPr id="1" name=""/>
        <p:cNvGrpSpPr/>
        <p:nvPr/>
      </p:nvGrpSpPr>
      <p:grpSpPr>
        <a:xfrm>
          <a:off x="0" y="0"/>
          <a:ext cx="0" cy="0"/>
          <a:chOff x="0" y="0"/>
          <a:chExt cx="0" cy="0"/>
        </a:xfrm>
      </p:grpSpPr>
      <p:sp>
        <p:nvSpPr>
          <p:cNvPr id="2" name="TextBox 1"/>
          <p:cNvSpPr txBox="1"/>
          <p:nvPr/>
        </p:nvSpPr>
        <p:spPr>
          <a:xfrm>
            <a:off x="457200" y="228600"/>
            <a:ext cx="1371600" cy="228600"/>
          </a:xfrm>
          <a:prstGeom prst="rect">
            <a:avLst/>
          </a:prstGeom>
          <a:noFill/>
        </p:spPr>
        <p:txBody>
          <a:bodyPr wrap="square">
            <a:spAutoFit/>
          </a:bodyPr>
          <a:lstStyle/>
          <a:p>
            <a:r>
              <a:rPr sz="1000">
                <a:solidFill>
                  <a:srgbClr val="666666"/>
                </a:solidFill>
                <a:latin typeface="Consolas"/>
              </a:rPr>
              <a:t>18 / 24</a:t>
            </a:r>
          </a:p>
        </p:txBody>
      </p:sp>
      <p:sp>
        <p:nvSpPr>
          <p:cNvPr id="3" name="TextBox 2"/>
          <p:cNvSpPr txBox="1"/>
          <p:nvPr/>
        </p:nvSpPr>
        <p:spPr>
          <a:xfrm>
            <a:off x="457200" y="411480"/>
            <a:ext cx="8229600" cy="228600"/>
          </a:xfrm>
          <a:prstGeom prst="rect">
            <a:avLst/>
          </a:prstGeom>
          <a:noFill/>
        </p:spPr>
        <p:txBody>
          <a:bodyPr wrap="square">
            <a:spAutoFit/>
          </a:bodyPr>
          <a:lstStyle/>
          <a:p>
            <a:r>
              <a:rPr sz="900">
                <a:solidFill>
                  <a:srgbClr val="666666"/>
                </a:solidFill>
                <a:latin typeface="Calibri"/>
              </a:rPr>
              <a:t>The Castaways · AI Guild · April 21, 2026</a:t>
            </a:r>
          </a:p>
        </p:txBody>
      </p:sp>
      <p:sp>
        <p:nvSpPr>
          <p:cNvPr id="4" name="TextBox 3"/>
          <p:cNvSpPr txBox="1"/>
          <p:nvPr/>
        </p:nvSpPr>
        <p:spPr>
          <a:xfrm>
            <a:off x="457200" y="650000"/>
            <a:ext cx="8229600" cy="420000"/>
          </a:xfrm>
          <a:prstGeom prst="rect">
            <a:avLst/>
          </a:prstGeom>
          <a:noFill/>
        </p:spPr>
        <p:txBody>
          <a:bodyPr wrap="square">
            <a:spAutoFit/>
          </a:bodyPr>
          <a:lstStyle/>
          <a:p>
            <a:r>
              <a:rPr sz="2800">
                <a:solidFill>
                  <a:srgbClr val="E5E5E5"/>
                </a:solidFill>
                <a:latin typeface="Arial Black"/>
              </a:rPr>
              <a:t>The mixing board</a:t>
            </a:r>
          </a:p>
        </p:txBody>
      </p:sp>
      <p:sp>
        <p:nvSpPr>
          <p:cNvPr id="5" name="TextBox 4"/>
          <p:cNvSpPr txBox="1"/>
          <p:nvPr/>
        </p:nvSpPr>
        <p:spPr>
          <a:xfrm>
            <a:off x="457200" y="1020000"/>
            <a:ext cx="8229600" cy="450000"/>
          </a:xfrm>
          <a:prstGeom prst="rect">
            <a:avLst/>
          </a:prstGeom>
          <a:noFill/>
        </p:spPr>
        <p:txBody>
          <a:bodyPr wrap="square">
            <a:spAutoFit/>
          </a:bodyPr>
          <a:lstStyle/>
          <a:p>
            <a:r>
              <a:rPr sz="1200">
                <a:solidFill>
                  <a:srgbClr val="9A9A9A"/>
                </a:solidFill>
                <a:latin typeface="Calibri"/>
              </a:rPr>
              <a:t>The model is billions of trained numbers (</a:t>
            </a:r>
            <a:r>
              <a:rPr sz="1200" b="1">
                <a:solidFill>
                  <a:srgbClr val="E87040"/>
                </a:solidFill>
                <a:latin typeface="Calibri"/>
              </a:rPr>
              <a:t>weights</a:t>
            </a:r>
            <a:r>
              <a:rPr sz="1200">
                <a:solidFill>
                  <a:srgbClr val="9A9A9A"/>
                </a:solidFill>
                <a:latin typeface="Calibri"/>
              </a:rPr>
              <a:t>) that predict the next word. These are the knobs that control HOW it picks:</a:t>
            </a:r>
          </a:p>
        </p:txBody>
      </p:sp>
      <p:sp>
        <p:nvSpPr>
          <p:cNvPr id="6" name="TextBox 5"/>
          <p:cNvSpPr txBox="1"/>
          <p:nvPr/>
        </p:nvSpPr>
        <p:spPr>
          <a:xfrm>
            <a:off x="500000" y="1550000"/>
            <a:ext cx="1500000" cy="250000"/>
          </a:xfrm>
          <a:prstGeom prst="rect">
            <a:avLst/>
          </a:prstGeom>
          <a:noFill/>
        </p:spPr>
        <p:txBody>
          <a:bodyPr wrap="square">
            <a:spAutoFit/>
          </a:bodyPr>
          <a:lstStyle/>
          <a:p>
            <a:pPr algn="ctr"/>
            <a:r>
              <a:rPr sz="1000" b="1">
                <a:solidFill>
                  <a:srgbClr val="4FC3F7"/>
                </a:solidFill>
                <a:latin typeface="Consolas"/>
              </a:rPr>
              <a:t>temperature</a:t>
            </a:r>
          </a:p>
        </p:txBody>
      </p:sp>
      <p:sp>
        <p:nvSpPr>
          <p:cNvPr id="7" name="TextBox 6"/>
          <p:cNvSpPr txBox="1"/>
          <p:nvPr/>
        </p:nvSpPr>
        <p:spPr>
          <a:xfrm>
            <a:off x="500000" y="1770000"/>
            <a:ext cx="1500000" cy="200000"/>
          </a:xfrm>
          <a:prstGeom prst="rect">
            <a:avLst/>
          </a:prstGeom>
          <a:noFill/>
        </p:spPr>
        <p:txBody>
          <a:bodyPr wrap="square">
            <a:spAutoFit/>
          </a:bodyPr>
          <a:lstStyle/>
          <a:p>
            <a:pPr algn="ctr"/>
            <a:r>
              <a:rPr sz="900">
                <a:solidFill>
                  <a:srgbClr val="9A9A9A"/>
                </a:solidFill>
                <a:latin typeface="Calibri"/>
              </a:rPr>
              <a:t>Randomness</a:t>
            </a:r>
          </a:p>
        </p:txBody>
      </p:sp>
      <p:sp>
        <p:nvSpPr>
          <p:cNvPr id="8" name="Rectangle 7"/>
          <p:cNvSpPr/>
          <p:nvPr/>
        </p:nvSpPr>
        <p:spPr>
          <a:xfrm>
            <a:off x="1190000" y="2030000"/>
            <a:ext cx="120000" cy="2000000"/>
          </a:xfrm>
          <a:prstGeom prst="rect">
            <a:avLst/>
          </a:prstGeom>
          <a:solidFill>
            <a:srgbClr val="2A2A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1190000" y="3230000"/>
            <a:ext cx="120000" cy="800000"/>
          </a:xfrm>
          <a:prstGeom prst="rect">
            <a:avLst/>
          </a:prstGeom>
          <a:solidFill>
            <a:srgbClr val="4FC3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ounded Rectangle 9"/>
          <p:cNvSpPr/>
          <p:nvPr/>
        </p:nvSpPr>
        <p:spPr>
          <a:xfrm>
            <a:off x="1110000" y="3140000"/>
            <a:ext cx="280000" cy="180000"/>
          </a:xfrm>
          <a:prstGeom prst="roundRect">
            <a:avLst/>
          </a:prstGeom>
          <a:solidFill>
            <a:srgbClr val="E5E5E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500000" y="2000000"/>
            <a:ext cx="1500000" cy="280000"/>
          </a:xfrm>
          <a:prstGeom prst="rect">
            <a:avLst/>
          </a:prstGeom>
          <a:noFill/>
        </p:spPr>
        <p:txBody>
          <a:bodyPr wrap="square">
            <a:spAutoFit/>
          </a:bodyPr>
          <a:lstStyle/>
          <a:p>
            <a:pPr algn="l"/>
            <a:endParaRPr/>
          </a:p>
        </p:txBody>
      </p:sp>
      <p:sp>
        <p:nvSpPr>
          <p:cNvPr id="12" name="TextBox 11"/>
          <p:cNvSpPr txBox="1"/>
          <p:nvPr/>
        </p:nvSpPr>
        <p:spPr>
          <a:xfrm>
            <a:off x="500000" y="4080000"/>
            <a:ext cx="1500000" cy="350000"/>
          </a:xfrm>
          <a:prstGeom prst="rect">
            <a:avLst/>
          </a:prstGeom>
          <a:noFill/>
        </p:spPr>
        <p:txBody>
          <a:bodyPr wrap="square">
            <a:spAutoFit/>
          </a:bodyPr>
          <a:lstStyle/>
          <a:p>
            <a:pPr algn="ctr"/>
            <a:r>
              <a:rPr sz="800">
                <a:solidFill>
                  <a:srgbClr val="666666"/>
                </a:solidFill>
                <a:latin typeface="Calibri"/>
              </a:rPr>
              <a:t>Robotic
Repetitive</a:t>
            </a:r>
          </a:p>
        </p:txBody>
      </p:sp>
      <p:sp>
        <p:nvSpPr>
          <p:cNvPr id="13" name="TextBox 12"/>
          <p:cNvSpPr txBox="1"/>
          <p:nvPr/>
        </p:nvSpPr>
        <p:spPr>
          <a:xfrm>
            <a:off x="500000" y="1780000"/>
            <a:ext cx="1500000" cy="280000"/>
          </a:xfrm>
          <a:prstGeom prst="rect">
            <a:avLst/>
          </a:prstGeom>
          <a:noFill/>
        </p:spPr>
        <p:txBody>
          <a:bodyPr wrap="square">
            <a:spAutoFit/>
          </a:bodyPr>
          <a:lstStyle/>
          <a:p>
            <a:pPr algn="ctr"/>
            <a:r>
              <a:rPr sz="800">
                <a:solidFill>
                  <a:srgbClr val="666666"/>
                </a:solidFill>
                <a:latin typeface="Calibri"/>
              </a:rPr>
              <a:t>Creative
Surprising</a:t>
            </a:r>
          </a:p>
        </p:txBody>
      </p:sp>
      <p:sp>
        <p:nvSpPr>
          <p:cNvPr id="14" name="TextBox 13"/>
          <p:cNvSpPr txBox="1"/>
          <p:nvPr/>
        </p:nvSpPr>
        <p:spPr>
          <a:xfrm>
            <a:off x="2200000" y="1550000"/>
            <a:ext cx="1500000" cy="250000"/>
          </a:xfrm>
          <a:prstGeom prst="rect">
            <a:avLst/>
          </a:prstGeom>
          <a:noFill/>
        </p:spPr>
        <p:txBody>
          <a:bodyPr wrap="square">
            <a:spAutoFit/>
          </a:bodyPr>
          <a:lstStyle/>
          <a:p>
            <a:pPr algn="ctr"/>
            <a:r>
              <a:rPr sz="1000" b="1">
                <a:solidFill>
                  <a:srgbClr val="4FC3F7"/>
                </a:solidFill>
                <a:latin typeface="Consolas"/>
              </a:rPr>
              <a:t>top_p</a:t>
            </a:r>
          </a:p>
        </p:txBody>
      </p:sp>
      <p:sp>
        <p:nvSpPr>
          <p:cNvPr id="15" name="TextBox 14"/>
          <p:cNvSpPr txBox="1"/>
          <p:nvPr/>
        </p:nvSpPr>
        <p:spPr>
          <a:xfrm>
            <a:off x="2200000" y="1770000"/>
            <a:ext cx="1500000" cy="200000"/>
          </a:xfrm>
          <a:prstGeom prst="rect">
            <a:avLst/>
          </a:prstGeom>
          <a:noFill/>
        </p:spPr>
        <p:txBody>
          <a:bodyPr wrap="square">
            <a:spAutoFit/>
          </a:bodyPr>
          <a:lstStyle/>
          <a:p>
            <a:pPr algn="ctr"/>
            <a:r>
              <a:rPr sz="900">
                <a:solidFill>
                  <a:srgbClr val="9A9A9A"/>
                </a:solidFill>
                <a:latin typeface="Calibri"/>
              </a:rPr>
              <a:t>Vocabulary breadth</a:t>
            </a:r>
          </a:p>
        </p:txBody>
      </p:sp>
      <p:sp>
        <p:nvSpPr>
          <p:cNvPr id="16" name="Rectangle 15"/>
          <p:cNvSpPr/>
          <p:nvPr/>
        </p:nvSpPr>
        <p:spPr>
          <a:xfrm>
            <a:off x="2890000" y="2030000"/>
            <a:ext cx="120000" cy="2000000"/>
          </a:xfrm>
          <a:prstGeom prst="rect">
            <a:avLst/>
          </a:prstGeom>
          <a:solidFill>
            <a:srgbClr val="2A2A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2890000" y="2630000"/>
            <a:ext cx="120000" cy="1400000"/>
          </a:xfrm>
          <a:prstGeom prst="rect">
            <a:avLst/>
          </a:prstGeom>
          <a:solidFill>
            <a:srgbClr val="4FC3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ounded Rectangle 17"/>
          <p:cNvSpPr/>
          <p:nvPr/>
        </p:nvSpPr>
        <p:spPr>
          <a:xfrm>
            <a:off x="2810000" y="2540000"/>
            <a:ext cx="280000" cy="180000"/>
          </a:xfrm>
          <a:prstGeom prst="roundRect">
            <a:avLst/>
          </a:prstGeom>
          <a:solidFill>
            <a:srgbClr val="E5E5E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2200000" y="2000000"/>
            <a:ext cx="1500000" cy="280000"/>
          </a:xfrm>
          <a:prstGeom prst="rect">
            <a:avLst/>
          </a:prstGeom>
          <a:noFill/>
        </p:spPr>
        <p:txBody>
          <a:bodyPr wrap="square">
            <a:spAutoFit/>
          </a:bodyPr>
          <a:lstStyle/>
          <a:p>
            <a:pPr algn="l"/>
            <a:endParaRPr/>
          </a:p>
        </p:txBody>
      </p:sp>
      <p:sp>
        <p:nvSpPr>
          <p:cNvPr id="20" name="TextBox 19"/>
          <p:cNvSpPr txBox="1"/>
          <p:nvPr/>
        </p:nvSpPr>
        <p:spPr>
          <a:xfrm>
            <a:off x="2200000" y="4080000"/>
            <a:ext cx="1500000" cy="350000"/>
          </a:xfrm>
          <a:prstGeom prst="rect">
            <a:avLst/>
          </a:prstGeom>
          <a:noFill/>
        </p:spPr>
        <p:txBody>
          <a:bodyPr wrap="square">
            <a:spAutoFit/>
          </a:bodyPr>
          <a:lstStyle/>
          <a:p>
            <a:pPr algn="ctr"/>
            <a:r>
              <a:rPr sz="800">
                <a:solidFill>
                  <a:srgbClr val="666666"/>
                </a:solidFill>
                <a:latin typeface="Calibri"/>
              </a:rPr>
              <a:t>Only top
words</a:t>
            </a:r>
          </a:p>
        </p:txBody>
      </p:sp>
      <p:sp>
        <p:nvSpPr>
          <p:cNvPr id="21" name="TextBox 20"/>
          <p:cNvSpPr txBox="1"/>
          <p:nvPr/>
        </p:nvSpPr>
        <p:spPr>
          <a:xfrm>
            <a:off x="2200000" y="1780000"/>
            <a:ext cx="1500000" cy="280000"/>
          </a:xfrm>
          <a:prstGeom prst="rect">
            <a:avLst/>
          </a:prstGeom>
          <a:noFill/>
        </p:spPr>
        <p:txBody>
          <a:bodyPr wrap="square">
            <a:spAutoFit/>
          </a:bodyPr>
          <a:lstStyle/>
          <a:p>
            <a:pPr algn="ctr"/>
            <a:r>
              <a:rPr sz="800">
                <a:solidFill>
                  <a:srgbClr val="666666"/>
                </a:solidFill>
                <a:latin typeface="Calibri"/>
              </a:rPr>
              <a:t>Full
dictionary</a:t>
            </a:r>
          </a:p>
        </p:txBody>
      </p:sp>
      <p:sp>
        <p:nvSpPr>
          <p:cNvPr id="22" name="TextBox 21"/>
          <p:cNvSpPr txBox="1"/>
          <p:nvPr/>
        </p:nvSpPr>
        <p:spPr>
          <a:xfrm>
            <a:off x="3900000" y="1550000"/>
            <a:ext cx="1500000" cy="250000"/>
          </a:xfrm>
          <a:prstGeom prst="rect">
            <a:avLst/>
          </a:prstGeom>
          <a:noFill/>
        </p:spPr>
        <p:txBody>
          <a:bodyPr wrap="square">
            <a:spAutoFit/>
          </a:bodyPr>
          <a:lstStyle/>
          <a:p>
            <a:pPr algn="ctr"/>
            <a:r>
              <a:rPr sz="1000" b="1">
                <a:solidFill>
                  <a:srgbClr val="4FC3F7"/>
                </a:solidFill>
                <a:latin typeface="Consolas"/>
              </a:rPr>
              <a:t>top_k</a:t>
            </a:r>
          </a:p>
        </p:txBody>
      </p:sp>
      <p:sp>
        <p:nvSpPr>
          <p:cNvPr id="23" name="TextBox 22"/>
          <p:cNvSpPr txBox="1"/>
          <p:nvPr/>
        </p:nvSpPr>
        <p:spPr>
          <a:xfrm>
            <a:off x="3900000" y="1770000"/>
            <a:ext cx="1500000" cy="200000"/>
          </a:xfrm>
          <a:prstGeom prst="rect">
            <a:avLst/>
          </a:prstGeom>
          <a:noFill/>
        </p:spPr>
        <p:txBody>
          <a:bodyPr wrap="square">
            <a:spAutoFit/>
          </a:bodyPr>
          <a:lstStyle/>
          <a:p>
            <a:pPr algn="ctr"/>
            <a:r>
              <a:rPr sz="900">
                <a:solidFill>
                  <a:srgbClr val="9A9A9A"/>
                </a:solidFill>
                <a:latin typeface="Calibri"/>
              </a:rPr>
              <a:t>Candidate limit</a:t>
            </a:r>
          </a:p>
        </p:txBody>
      </p:sp>
      <p:sp>
        <p:nvSpPr>
          <p:cNvPr id="24" name="Rectangle 23"/>
          <p:cNvSpPr/>
          <p:nvPr/>
        </p:nvSpPr>
        <p:spPr>
          <a:xfrm>
            <a:off x="4590000" y="2030000"/>
            <a:ext cx="120000" cy="2000000"/>
          </a:xfrm>
          <a:prstGeom prst="rect">
            <a:avLst/>
          </a:prstGeom>
          <a:solidFill>
            <a:srgbClr val="2A2A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Rectangle 24"/>
          <p:cNvSpPr/>
          <p:nvPr/>
        </p:nvSpPr>
        <p:spPr>
          <a:xfrm>
            <a:off x="4590000" y="3030000"/>
            <a:ext cx="120000" cy="1000000"/>
          </a:xfrm>
          <a:prstGeom prst="rect">
            <a:avLst/>
          </a:prstGeom>
          <a:solidFill>
            <a:srgbClr val="4FC3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Rounded Rectangle 25"/>
          <p:cNvSpPr/>
          <p:nvPr/>
        </p:nvSpPr>
        <p:spPr>
          <a:xfrm>
            <a:off x="4510000" y="2940000"/>
            <a:ext cx="280000" cy="180000"/>
          </a:xfrm>
          <a:prstGeom prst="roundRect">
            <a:avLst/>
          </a:prstGeom>
          <a:solidFill>
            <a:srgbClr val="E5E5E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3900000" y="2000000"/>
            <a:ext cx="1500000" cy="280000"/>
          </a:xfrm>
          <a:prstGeom prst="rect">
            <a:avLst/>
          </a:prstGeom>
          <a:noFill/>
        </p:spPr>
        <p:txBody>
          <a:bodyPr wrap="square">
            <a:spAutoFit/>
          </a:bodyPr>
          <a:lstStyle/>
          <a:p>
            <a:pPr algn="l"/>
            <a:endParaRPr/>
          </a:p>
        </p:txBody>
      </p:sp>
      <p:sp>
        <p:nvSpPr>
          <p:cNvPr id="28" name="TextBox 27"/>
          <p:cNvSpPr txBox="1"/>
          <p:nvPr/>
        </p:nvSpPr>
        <p:spPr>
          <a:xfrm>
            <a:off x="3900000" y="4080000"/>
            <a:ext cx="1500000" cy="350000"/>
          </a:xfrm>
          <a:prstGeom prst="rect">
            <a:avLst/>
          </a:prstGeom>
          <a:noFill/>
        </p:spPr>
        <p:txBody>
          <a:bodyPr wrap="square">
            <a:spAutoFit/>
          </a:bodyPr>
          <a:lstStyle/>
          <a:p>
            <a:pPr algn="ctr"/>
            <a:r>
              <a:rPr sz="800">
                <a:solidFill>
                  <a:srgbClr val="666666"/>
                </a:solidFill>
                <a:latin typeface="Calibri"/>
              </a:rPr>
              <a:t>10 choices</a:t>
            </a:r>
          </a:p>
        </p:txBody>
      </p:sp>
      <p:sp>
        <p:nvSpPr>
          <p:cNvPr id="29" name="TextBox 28"/>
          <p:cNvSpPr txBox="1"/>
          <p:nvPr/>
        </p:nvSpPr>
        <p:spPr>
          <a:xfrm>
            <a:off x="3900000" y="1780000"/>
            <a:ext cx="1500000" cy="280000"/>
          </a:xfrm>
          <a:prstGeom prst="rect">
            <a:avLst/>
          </a:prstGeom>
          <a:noFill/>
        </p:spPr>
        <p:txBody>
          <a:bodyPr wrap="square">
            <a:spAutoFit/>
          </a:bodyPr>
          <a:lstStyle/>
          <a:p>
            <a:pPr algn="ctr"/>
            <a:r>
              <a:rPr sz="800">
                <a:solidFill>
                  <a:srgbClr val="666666"/>
                </a:solidFill>
                <a:latin typeface="Calibri"/>
              </a:rPr>
              <a:t>100+
choices</a:t>
            </a:r>
          </a:p>
        </p:txBody>
      </p:sp>
      <p:sp>
        <p:nvSpPr>
          <p:cNvPr id="30" name="TextBox 29"/>
          <p:cNvSpPr txBox="1"/>
          <p:nvPr/>
        </p:nvSpPr>
        <p:spPr>
          <a:xfrm>
            <a:off x="5600000" y="1550000"/>
            <a:ext cx="1500000" cy="250000"/>
          </a:xfrm>
          <a:prstGeom prst="rect">
            <a:avLst/>
          </a:prstGeom>
          <a:noFill/>
        </p:spPr>
        <p:txBody>
          <a:bodyPr wrap="square">
            <a:spAutoFit/>
          </a:bodyPr>
          <a:lstStyle/>
          <a:p>
            <a:pPr algn="ctr"/>
            <a:r>
              <a:rPr sz="1000" b="1">
                <a:solidFill>
                  <a:srgbClr val="E87040"/>
                </a:solidFill>
                <a:latin typeface="Consolas"/>
              </a:rPr>
              <a:t>num_ctx</a:t>
            </a:r>
          </a:p>
        </p:txBody>
      </p:sp>
      <p:sp>
        <p:nvSpPr>
          <p:cNvPr id="31" name="TextBox 30"/>
          <p:cNvSpPr txBox="1"/>
          <p:nvPr/>
        </p:nvSpPr>
        <p:spPr>
          <a:xfrm>
            <a:off x="5600000" y="1770000"/>
            <a:ext cx="1500000" cy="200000"/>
          </a:xfrm>
          <a:prstGeom prst="rect">
            <a:avLst/>
          </a:prstGeom>
          <a:noFill/>
        </p:spPr>
        <p:txBody>
          <a:bodyPr wrap="square">
            <a:spAutoFit/>
          </a:bodyPr>
          <a:lstStyle/>
          <a:p>
            <a:pPr algn="ctr"/>
            <a:r>
              <a:rPr sz="900">
                <a:solidFill>
                  <a:srgbClr val="9A9A9A"/>
                </a:solidFill>
                <a:latin typeface="Calibri"/>
              </a:rPr>
              <a:t>Memory</a:t>
            </a:r>
          </a:p>
        </p:txBody>
      </p:sp>
      <p:sp>
        <p:nvSpPr>
          <p:cNvPr id="32" name="Rectangle 31"/>
          <p:cNvSpPr/>
          <p:nvPr/>
        </p:nvSpPr>
        <p:spPr>
          <a:xfrm>
            <a:off x="6290000" y="2030000"/>
            <a:ext cx="120000" cy="2000000"/>
          </a:xfrm>
          <a:prstGeom prst="rect">
            <a:avLst/>
          </a:prstGeom>
          <a:solidFill>
            <a:srgbClr val="2A2A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Rectangle 32"/>
          <p:cNvSpPr/>
          <p:nvPr/>
        </p:nvSpPr>
        <p:spPr>
          <a:xfrm>
            <a:off x="6290000" y="3030000"/>
            <a:ext cx="120000" cy="1000000"/>
          </a:xfrm>
          <a:prstGeom prst="rect">
            <a:avLst/>
          </a:prstGeom>
          <a:solidFill>
            <a:srgbClr val="E870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4" name="Rounded Rectangle 33"/>
          <p:cNvSpPr/>
          <p:nvPr/>
        </p:nvSpPr>
        <p:spPr>
          <a:xfrm>
            <a:off x="6210000" y="2940000"/>
            <a:ext cx="280000" cy="180000"/>
          </a:xfrm>
          <a:prstGeom prst="roundRect">
            <a:avLst/>
          </a:prstGeom>
          <a:solidFill>
            <a:srgbClr val="E5E5E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5" name="TextBox 34"/>
          <p:cNvSpPr txBox="1"/>
          <p:nvPr/>
        </p:nvSpPr>
        <p:spPr>
          <a:xfrm>
            <a:off x="5600000" y="2000000"/>
            <a:ext cx="1500000" cy="280000"/>
          </a:xfrm>
          <a:prstGeom prst="rect">
            <a:avLst/>
          </a:prstGeom>
          <a:noFill/>
        </p:spPr>
        <p:txBody>
          <a:bodyPr wrap="square">
            <a:spAutoFit/>
          </a:bodyPr>
          <a:lstStyle/>
          <a:p>
            <a:pPr algn="l"/>
            <a:endParaRPr/>
          </a:p>
        </p:txBody>
      </p:sp>
      <p:sp>
        <p:nvSpPr>
          <p:cNvPr id="36" name="TextBox 35"/>
          <p:cNvSpPr txBox="1"/>
          <p:nvPr/>
        </p:nvSpPr>
        <p:spPr>
          <a:xfrm>
            <a:off x="5600000" y="4080000"/>
            <a:ext cx="1500000" cy="350000"/>
          </a:xfrm>
          <a:prstGeom prst="rect">
            <a:avLst/>
          </a:prstGeom>
          <a:noFill/>
        </p:spPr>
        <p:txBody>
          <a:bodyPr wrap="square">
            <a:spAutoFit/>
          </a:bodyPr>
          <a:lstStyle/>
          <a:p>
            <a:pPr algn="ctr"/>
            <a:r>
              <a:rPr sz="800">
                <a:solidFill>
                  <a:srgbClr val="666666"/>
                </a:solidFill>
                <a:latin typeface="Calibri"/>
              </a:rPr>
              <a:t>Goldfish
2K tokens</a:t>
            </a:r>
          </a:p>
        </p:txBody>
      </p:sp>
      <p:sp>
        <p:nvSpPr>
          <p:cNvPr id="37" name="TextBox 36"/>
          <p:cNvSpPr txBox="1"/>
          <p:nvPr/>
        </p:nvSpPr>
        <p:spPr>
          <a:xfrm>
            <a:off x="5600000" y="1780000"/>
            <a:ext cx="1500000" cy="280000"/>
          </a:xfrm>
          <a:prstGeom prst="rect">
            <a:avLst/>
          </a:prstGeom>
          <a:noFill/>
        </p:spPr>
        <p:txBody>
          <a:bodyPr wrap="square">
            <a:spAutoFit/>
          </a:bodyPr>
          <a:lstStyle/>
          <a:p>
            <a:pPr algn="ctr"/>
            <a:r>
              <a:rPr sz="800">
                <a:solidFill>
                  <a:srgbClr val="666666"/>
                </a:solidFill>
                <a:latin typeface="Calibri"/>
              </a:rPr>
              <a:t>Elephant
16K+ tokens</a:t>
            </a:r>
          </a:p>
        </p:txBody>
      </p:sp>
      <p:sp>
        <p:nvSpPr>
          <p:cNvPr id="38" name="TextBox 37"/>
          <p:cNvSpPr txBox="1"/>
          <p:nvPr/>
        </p:nvSpPr>
        <p:spPr>
          <a:xfrm>
            <a:off x="7300000" y="1550000"/>
            <a:ext cx="1500000" cy="250000"/>
          </a:xfrm>
          <a:prstGeom prst="rect">
            <a:avLst/>
          </a:prstGeom>
          <a:noFill/>
        </p:spPr>
        <p:txBody>
          <a:bodyPr wrap="square">
            <a:spAutoFit/>
          </a:bodyPr>
          <a:lstStyle/>
          <a:p>
            <a:pPr algn="ctr"/>
            <a:r>
              <a:rPr sz="1000" b="1">
                <a:solidFill>
                  <a:srgbClr val="E87040"/>
                </a:solidFill>
                <a:latin typeface="Consolas"/>
              </a:rPr>
              <a:t>repeat_penalty</a:t>
            </a:r>
          </a:p>
        </p:txBody>
      </p:sp>
      <p:sp>
        <p:nvSpPr>
          <p:cNvPr id="39" name="TextBox 38"/>
          <p:cNvSpPr txBox="1"/>
          <p:nvPr/>
        </p:nvSpPr>
        <p:spPr>
          <a:xfrm>
            <a:off x="7300000" y="1770000"/>
            <a:ext cx="1500000" cy="200000"/>
          </a:xfrm>
          <a:prstGeom prst="rect">
            <a:avLst/>
          </a:prstGeom>
          <a:noFill/>
        </p:spPr>
        <p:txBody>
          <a:bodyPr wrap="square">
            <a:spAutoFit/>
          </a:bodyPr>
          <a:lstStyle/>
          <a:p>
            <a:pPr algn="ctr"/>
            <a:r>
              <a:rPr sz="900">
                <a:solidFill>
                  <a:srgbClr val="9A9A9A"/>
                </a:solidFill>
                <a:latin typeface="Calibri"/>
              </a:rPr>
              <a:t>Anti-loop</a:t>
            </a:r>
          </a:p>
        </p:txBody>
      </p:sp>
      <p:sp>
        <p:nvSpPr>
          <p:cNvPr id="40" name="Rectangle 39"/>
          <p:cNvSpPr/>
          <p:nvPr/>
        </p:nvSpPr>
        <p:spPr>
          <a:xfrm>
            <a:off x="7990000" y="2030000"/>
            <a:ext cx="120000" cy="2000000"/>
          </a:xfrm>
          <a:prstGeom prst="rect">
            <a:avLst/>
          </a:prstGeom>
          <a:solidFill>
            <a:srgbClr val="2A2A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1" name="Rectangle 40"/>
          <p:cNvSpPr/>
          <p:nvPr/>
        </p:nvSpPr>
        <p:spPr>
          <a:xfrm>
            <a:off x="7990000" y="3330000"/>
            <a:ext cx="120000" cy="700000"/>
          </a:xfrm>
          <a:prstGeom prst="rect">
            <a:avLst/>
          </a:prstGeom>
          <a:solidFill>
            <a:srgbClr val="E8704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Rounded Rectangle 41"/>
          <p:cNvSpPr/>
          <p:nvPr/>
        </p:nvSpPr>
        <p:spPr>
          <a:xfrm>
            <a:off x="7910000" y="3240000"/>
            <a:ext cx="280000" cy="180000"/>
          </a:xfrm>
          <a:prstGeom prst="roundRect">
            <a:avLst/>
          </a:prstGeom>
          <a:solidFill>
            <a:srgbClr val="E5E5E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3" name="TextBox 42"/>
          <p:cNvSpPr txBox="1"/>
          <p:nvPr/>
        </p:nvSpPr>
        <p:spPr>
          <a:xfrm>
            <a:off x="7300000" y="2000000"/>
            <a:ext cx="1500000" cy="280000"/>
          </a:xfrm>
          <a:prstGeom prst="rect">
            <a:avLst/>
          </a:prstGeom>
          <a:noFill/>
        </p:spPr>
        <p:txBody>
          <a:bodyPr wrap="square">
            <a:spAutoFit/>
          </a:bodyPr>
          <a:lstStyle/>
          <a:p>
            <a:pPr algn="l"/>
            <a:endParaRPr/>
          </a:p>
        </p:txBody>
      </p:sp>
      <p:sp>
        <p:nvSpPr>
          <p:cNvPr id="44" name="TextBox 43"/>
          <p:cNvSpPr txBox="1"/>
          <p:nvPr/>
        </p:nvSpPr>
        <p:spPr>
          <a:xfrm>
            <a:off x="7300000" y="4080000"/>
            <a:ext cx="1500000" cy="350000"/>
          </a:xfrm>
          <a:prstGeom prst="rect">
            <a:avLst/>
          </a:prstGeom>
          <a:noFill/>
        </p:spPr>
        <p:txBody>
          <a:bodyPr wrap="square">
            <a:spAutoFit/>
          </a:bodyPr>
          <a:lstStyle/>
          <a:p>
            <a:pPr algn="ctr"/>
            <a:r>
              <a:rPr sz="800">
                <a:solidFill>
                  <a:srgbClr val="666666"/>
                </a:solidFill>
                <a:latin typeface="Calibri"/>
              </a:rPr>
              <a:t>May
repeat</a:t>
            </a:r>
          </a:p>
        </p:txBody>
      </p:sp>
      <p:sp>
        <p:nvSpPr>
          <p:cNvPr id="45" name="TextBox 44"/>
          <p:cNvSpPr txBox="1"/>
          <p:nvPr/>
        </p:nvSpPr>
        <p:spPr>
          <a:xfrm>
            <a:off x="7300000" y="1780000"/>
            <a:ext cx="1500000" cy="280000"/>
          </a:xfrm>
          <a:prstGeom prst="rect">
            <a:avLst/>
          </a:prstGeom>
          <a:noFill/>
        </p:spPr>
        <p:txBody>
          <a:bodyPr wrap="square">
            <a:spAutoFit/>
          </a:bodyPr>
          <a:lstStyle/>
          <a:p>
            <a:pPr algn="ctr"/>
            <a:r>
              <a:rPr sz="800">
                <a:solidFill>
                  <a:srgbClr val="666666"/>
                </a:solidFill>
                <a:latin typeface="Calibri"/>
              </a:rPr>
              <a:t>Forces
variety</a:t>
            </a:r>
          </a:p>
        </p:txBody>
      </p:sp>
      <p:sp>
        <p:nvSpPr>
          <p:cNvPr id="46" name="TextBox 45"/>
          <p:cNvSpPr txBox="1"/>
          <p:nvPr/>
        </p:nvSpPr>
        <p:spPr>
          <a:xfrm>
            <a:off x="457200" y="4750000"/>
            <a:ext cx="8229600" cy="350000"/>
          </a:xfrm>
          <a:prstGeom prst="rect">
            <a:avLst/>
          </a:prstGeom>
          <a:noFill/>
        </p:spPr>
        <p:txBody>
          <a:bodyPr wrap="square">
            <a:spAutoFit/>
          </a:bodyPr>
          <a:lstStyle/>
          <a:p>
            <a:r>
              <a:rPr sz="1100" b="1">
                <a:solidFill>
                  <a:srgbClr val="E87040"/>
                </a:solidFill>
                <a:latin typeface="Consolas"/>
              </a:rPr>
              <a:t>Same model. Different settings. Completely different output.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5">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19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Turn the knobs</a:t>
            </a:r>
            <a:endParaRPr lang="en-US" sz="3200" dirty="0"/>
          </a:p>
        </p:txBody>
      </p:sp>
      <p:sp>
        <p:nvSpPr>
          <p:cNvPr id="6" name="Text 4"/>
          <p:cNvSpPr/>
          <p:nvPr/>
        </p:nvSpPr>
        <p:spPr>
          <a:xfrm>
            <a:off x="457200" y="987552"/>
            <a:ext cx="8229600" cy="274320"/>
          </a:xfrm>
          <a:prstGeom prst="rect">
            <a:avLst/>
          </a:prstGeom>
          <a:noFill/>
          <a:ln/>
        </p:spPr>
        <p:txBody>
          <a:bodyPr wrap="square" lIns="0" tIns="0" rIns="0" bIns="0" rtlCol="0" anchor="ctr"/>
          <a:lstStyle/>
          <a:p>
            <a:pPr marL="0" indent="0">
              <a:buNone/>
            </a:pPr>
            <a:r>
              <a:rPr lang="en-US" sz="1300" i="1" dirty="0">
                <a:solidFill>
                  <a:srgbClr val="9A9A9A"/>
                </a:solidFill>
                <a:latin typeface="Calibri" pitchFamily="34" charset="0"/>
                <a:ea typeface="Calibri" pitchFamily="34" charset="-122"/>
                <a:cs typeface="Calibri" pitchFamily="34" charset="-120"/>
              </a:rPr>
              <a:t>Every command below runs inside the chat, after "ollama run".</a:t>
            </a:r>
            <a:endParaRPr lang="en-US" sz="1300" dirty="0"/>
          </a:p>
        </p:txBody>
      </p:sp>
      <p:sp>
        <p:nvSpPr>
          <p:cNvPr id="7" name="Shape 5"/>
          <p:cNvSpPr/>
          <p:nvPr/>
        </p:nvSpPr>
        <p:spPr>
          <a:xfrm>
            <a:off x="457200" y="1417320"/>
            <a:ext cx="4069080" cy="1600200"/>
          </a:xfrm>
          <a:prstGeom prst="rect">
            <a:avLst/>
          </a:prstGeom>
          <a:solidFill>
            <a:srgbClr val="12121E"/>
          </a:solidFill>
          <a:ln w="6350">
            <a:solidFill>
              <a:srgbClr val="1A1A2E"/>
            </a:solidFill>
            <a:prstDash val="solid"/>
          </a:ln>
        </p:spPr>
        <p:txBody>
          <a:bodyPr/>
          <a:lstStyle/>
          <a:p>
            <a:endParaRPr lang="en-US"/>
          </a:p>
        </p:txBody>
      </p:sp>
      <p:sp>
        <p:nvSpPr>
          <p:cNvPr id="8" name="Text 6"/>
          <p:cNvSpPr/>
          <p:nvPr/>
        </p:nvSpPr>
        <p:spPr>
          <a:xfrm>
            <a:off x="640080" y="1508760"/>
            <a:ext cx="3749040" cy="274320"/>
          </a:xfrm>
          <a:prstGeom prst="rect">
            <a:avLst/>
          </a:prstGeom>
          <a:noFill/>
          <a:ln/>
        </p:spPr>
        <p:txBody>
          <a:bodyPr wrap="square" lIns="0" tIns="0" rIns="0" bIns="0" rtlCol="0" anchor="ctr"/>
          <a:lstStyle/>
          <a:p>
            <a:pPr marL="0" indent="0">
              <a:buNone/>
            </a:pPr>
            <a:r>
              <a:rPr lang="en-US" sz="1300" b="1" kern="0" spc="-50" dirty="0">
                <a:solidFill>
                  <a:srgbClr val="E87040"/>
                </a:solidFill>
                <a:latin typeface="Arial Black" pitchFamily="34" charset="0"/>
                <a:ea typeface="Arial Black" pitchFamily="34" charset="-122"/>
                <a:cs typeface="Arial Black" pitchFamily="34" charset="-120"/>
              </a:rPr>
              <a:t>TEMPERATURE</a:t>
            </a:r>
            <a:endParaRPr lang="en-US" sz="1300" dirty="0"/>
          </a:p>
        </p:txBody>
      </p:sp>
      <p:sp>
        <p:nvSpPr>
          <p:cNvPr id="9" name="Text 7"/>
          <p:cNvSpPr/>
          <p:nvPr/>
        </p:nvSpPr>
        <p:spPr>
          <a:xfrm>
            <a:off x="640080" y="1810512"/>
            <a:ext cx="3749040" cy="320040"/>
          </a:xfrm>
          <a:prstGeom prst="rect">
            <a:avLst/>
          </a:prstGeom>
          <a:noFill/>
          <a:ln/>
        </p:spPr>
        <p:txBody>
          <a:bodyPr wrap="square" lIns="0" tIns="0" rIns="0" bIns="0" rtlCol="0" anchor="ctr"/>
          <a:lstStyle/>
          <a:p>
            <a:pPr marL="0" indent="0">
              <a:buNone/>
            </a:pPr>
            <a:r>
              <a:rPr lang="en-US" sz="1100" dirty="0">
                <a:solidFill>
                  <a:srgbClr val="9A9A9A"/>
                </a:solidFill>
                <a:latin typeface="Calibri" pitchFamily="34" charset="0"/>
                <a:ea typeface="Calibri" pitchFamily="34" charset="-122"/>
                <a:cs typeface="Calibri" pitchFamily="34" charset="-120"/>
              </a:rPr>
              <a:t>Controls randomness. Low = facts. High = creativity.</a:t>
            </a:r>
            <a:endParaRPr lang="en-US" sz="1100" dirty="0"/>
          </a:p>
        </p:txBody>
      </p:sp>
      <p:sp>
        <p:nvSpPr>
          <p:cNvPr id="10" name="Shape 8"/>
          <p:cNvSpPr/>
          <p:nvPr/>
        </p:nvSpPr>
        <p:spPr>
          <a:xfrm>
            <a:off x="640080" y="2148840"/>
            <a:ext cx="3703320" cy="777240"/>
          </a:xfrm>
          <a:prstGeom prst="rect">
            <a:avLst/>
          </a:prstGeom>
          <a:solidFill>
            <a:srgbClr val="000000"/>
          </a:solidFill>
          <a:ln w="6350">
            <a:solidFill>
              <a:srgbClr val="1A1A2E"/>
            </a:solidFill>
            <a:prstDash val="solid"/>
          </a:ln>
        </p:spPr>
        <p:txBody>
          <a:bodyPr/>
          <a:lstStyle/>
          <a:p>
            <a:endParaRPr lang="en-US"/>
          </a:p>
        </p:txBody>
      </p:sp>
      <p:sp>
        <p:nvSpPr>
          <p:cNvPr id="11" name="Shape 9"/>
          <p:cNvSpPr/>
          <p:nvPr/>
        </p:nvSpPr>
        <p:spPr>
          <a:xfrm>
            <a:off x="777240" y="2304288"/>
            <a:ext cx="109728" cy="109728"/>
          </a:xfrm>
          <a:prstGeom prst="ellipse">
            <a:avLst/>
          </a:prstGeom>
          <a:solidFill>
            <a:srgbClr val="FF5F57"/>
          </a:solidFill>
          <a:ln w="12700">
            <a:solidFill>
              <a:srgbClr val="FF5F57"/>
            </a:solidFill>
            <a:prstDash val="solid"/>
          </a:ln>
        </p:spPr>
        <p:txBody>
          <a:bodyPr/>
          <a:lstStyle/>
          <a:p>
            <a:endParaRPr lang="en-US"/>
          </a:p>
        </p:txBody>
      </p:sp>
      <p:sp>
        <p:nvSpPr>
          <p:cNvPr id="12" name="Shape 10"/>
          <p:cNvSpPr/>
          <p:nvPr/>
        </p:nvSpPr>
        <p:spPr>
          <a:xfrm>
            <a:off x="932688" y="2304288"/>
            <a:ext cx="109728" cy="109728"/>
          </a:xfrm>
          <a:prstGeom prst="ellipse">
            <a:avLst/>
          </a:prstGeom>
          <a:solidFill>
            <a:srgbClr val="FEBC2E"/>
          </a:solidFill>
          <a:ln w="12700">
            <a:solidFill>
              <a:srgbClr val="FEBC2E"/>
            </a:solidFill>
            <a:prstDash val="solid"/>
          </a:ln>
        </p:spPr>
        <p:txBody>
          <a:bodyPr/>
          <a:lstStyle/>
          <a:p>
            <a:endParaRPr lang="en-US"/>
          </a:p>
        </p:txBody>
      </p:sp>
      <p:sp>
        <p:nvSpPr>
          <p:cNvPr id="13" name="Shape 11"/>
          <p:cNvSpPr/>
          <p:nvPr/>
        </p:nvSpPr>
        <p:spPr>
          <a:xfrm>
            <a:off x="1088136" y="2304288"/>
            <a:ext cx="109728" cy="109728"/>
          </a:xfrm>
          <a:prstGeom prst="ellipse">
            <a:avLst/>
          </a:prstGeom>
          <a:solidFill>
            <a:srgbClr val="28C840"/>
          </a:solidFill>
          <a:ln w="12700">
            <a:solidFill>
              <a:srgbClr val="28C840"/>
            </a:solidFill>
            <a:prstDash val="solid"/>
          </a:ln>
        </p:spPr>
        <p:txBody>
          <a:bodyPr/>
          <a:lstStyle/>
          <a:p>
            <a:endParaRPr lang="en-US"/>
          </a:p>
        </p:txBody>
      </p:sp>
      <p:sp>
        <p:nvSpPr>
          <p:cNvPr id="14" name="Text 12"/>
          <p:cNvSpPr/>
          <p:nvPr/>
        </p:nvSpPr>
        <p:spPr>
          <a:xfrm>
            <a:off x="868680" y="2560320"/>
            <a:ext cx="3337560" cy="274320"/>
          </a:xfrm>
          <a:prstGeom prst="rect">
            <a:avLst/>
          </a:prstGeom>
          <a:noFill/>
          <a:ln/>
        </p:spPr>
        <p:txBody>
          <a:bodyPr wrap="square" lIns="0" tIns="0" rIns="0" bIns="0" rtlCol="0" anchor="t"/>
          <a:lstStyle/>
          <a:p>
            <a:pPr marL="0" indent="0">
              <a:spcAft>
                <a:spcPts val="300"/>
              </a:spcAft>
              <a:buNone/>
            </a:pPr>
            <a:r>
              <a:rPr lang="en-US" sz="1300" b="1" dirty="0">
                <a:solidFill>
                  <a:srgbClr val="E87040"/>
                </a:solidFill>
                <a:latin typeface="Consolas" pitchFamily="34" charset="0"/>
                <a:ea typeface="Consolas" pitchFamily="34" charset="-122"/>
                <a:cs typeface="Consolas" pitchFamily="34" charset="-120"/>
              </a:rPr>
              <a:t>$ </a:t>
            </a:r>
            <a:r>
              <a:rPr lang="en-US" sz="1300" dirty="0">
                <a:solidFill>
                  <a:srgbClr val="E5E5E5"/>
                </a:solidFill>
                <a:latin typeface="Consolas" pitchFamily="34" charset="0"/>
                <a:ea typeface="Consolas" pitchFamily="34" charset="-122"/>
                <a:cs typeface="Consolas" pitchFamily="34" charset="-120"/>
              </a:rPr>
              <a:t>/set parameter temperature 0.2</a:t>
            </a:r>
            <a:endParaRPr lang="en-US" sz="1300" dirty="0"/>
          </a:p>
        </p:txBody>
      </p:sp>
      <p:sp>
        <p:nvSpPr>
          <p:cNvPr id="15" name="Shape 13"/>
          <p:cNvSpPr/>
          <p:nvPr/>
        </p:nvSpPr>
        <p:spPr>
          <a:xfrm>
            <a:off x="4617720" y="1417320"/>
            <a:ext cx="4069080" cy="1600200"/>
          </a:xfrm>
          <a:prstGeom prst="rect">
            <a:avLst/>
          </a:prstGeom>
          <a:solidFill>
            <a:srgbClr val="12121E"/>
          </a:solidFill>
          <a:ln w="6350">
            <a:solidFill>
              <a:srgbClr val="1A1A2E"/>
            </a:solidFill>
            <a:prstDash val="solid"/>
          </a:ln>
        </p:spPr>
        <p:txBody>
          <a:bodyPr/>
          <a:lstStyle/>
          <a:p>
            <a:endParaRPr lang="en-US"/>
          </a:p>
        </p:txBody>
      </p:sp>
      <p:sp>
        <p:nvSpPr>
          <p:cNvPr id="16" name="Text 14"/>
          <p:cNvSpPr/>
          <p:nvPr/>
        </p:nvSpPr>
        <p:spPr>
          <a:xfrm>
            <a:off x="4800600" y="1508760"/>
            <a:ext cx="3749040" cy="274320"/>
          </a:xfrm>
          <a:prstGeom prst="rect">
            <a:avLst/>
          </a:prstGeom>
          <a:noFill/>
          <a:ln/>
        </p:spPr>
        <p:txBody>
          <a:bodyPr wrap="square" lIns="0" tIns="0" rIns="0" bIns="0" rtlCol="0" anchor="ctr"/>
          <a:lstStyle/>
          <a:p>
            <a:pPr marL="0" indent="0">
              <a:buNone/>
            </a:pPr>
            <a:r>
              <a:rPr lang="en-US" sz="1300" b="1" kern="0" spc="-50" dirty="0">
                <a:solidFill>
                  <a:srgbClr val="4FC3F7"/>
                </a:solidFill>
                <a:latin typeface="Arial Black" pitchFamily="34" charset="0"/>
                <a:ea typeface="Arial Black" pitchFamily="34" charset="-122"/>
                <a:cs typeface="Arial Black" pitchFamily="34" charset="-120"/>
              </a:rPr>
              <a:t>SYSTEM PROMPT</a:t>
            </a:r>
            <a:endParaRPr lang="en-US" sz="1300" dirty="0"/>
          </a:p>
        </p:txBody>
      </p:sp>
      <p:sp>
        <p:nvSpPr>
          <p:cNvPr id="17" name="Text 15"/>
          <p:cNvSpPr/>
          <p:nvPr/>
        </p:nvSpPr>
        <p:spPr>
          <a:xfrm>
            <a:off x="4800600" y="1810512"/>
            <a:ext cx="3749040" cy="320040"/>
          </a:xfrm>
          <a:prstGeom prst="rect">
            <a:avLst/>
          </a:prstGeom>
          <a:noFill/>
          <a:ln/>
        </p:spPr>
        <p:txBody>
          <a:bodyPr wrap="square" lIns="0" tIns="0" rIns="0" bIns="0" rtlCol="0" anchor="ctr"/>
          <a:lstStyle/>
          <a:p>
            <a:pPr marL="0" indent="0">
              <a:buNone/>
            </a:pPr>
            <a:r>
              <a:rPr lang="en-US" sz="1100" dirty="0">
                <a:solidFill>
                  <a:srgbClr val="9A9A9A"/>
                </a:solidFill>
                <a:latin typeface="Calibri" pitchFamily="34" charset="0"/>
                <a:ea typeface="Calibri" pitchFamily="34" charset="-122"/>
                <a:cs typeface="Calibri" pitchFamily="34" charset="-120"/>
              </a:rPr>
              <a:t>Give it a role. This is how ChatGPT is steered under the hood.</a:t>
            </a:r>
            <a:endParaRPr lang="en-US" sz="1100" dirty="0"/>
          </a:p>
        </p:txBody>
      </p:sp>
      <p:sp>
        <p:nvSpPr>
          <p:cNvPr id="18" name="Shape 16"/>
          <p:cNvSpPr/>
          <p:nvPr/>
        </p:nvSpPr>
        <p:spPr>
          <a:xfrm>
            <a:off x="4800600" y="2148840"/>
            <a:ext cx="3703320" cy="777240"/>
          </a:xfrm>
          <a:prstGeom prst="rect">
            <a:avLst/>
          </a:prstGeom>
          <a:solidFill>
            <a:srgbClr val="000000"/>
          </a:solidFill>
          <a:ln w="6350">
            <a:solidFill>
              <a:srgbClr val="1A1A2E"/>
            </a:solidFill>
            <a:prstDash val="solid"/>
          </a:ln>
        </p:spPr>
        <p:txBody>
          <a:bodyPr/>
          <a:lstStyle/>
          <a:p>
            <a:endParaRPr lang="en-US"/>
          </a:p>
        </p:txBody>
      </p:sp>
      <p:sp>
        <p:nvSpPr>
          <p:cNvPr id="19" name="Shape 17"/>
          <p:cNvSpPr/>
          <p:nvPr/>
        </p:nvSpPr>
        <p:spPr>
          <a:xfrm>
            <a:off x="4937760" y="2304288"/>
            <a:ext cx="109728" cy="109728"/>
          </a:xfrm>
          <a:prstGeom prst="ellipse">
            <a:avLst/>
          </a:prstGeom>
          <a:solidFill>
            <a:srgbClr val="FF5F57"/>
          </a:solidFill>
          <a:ln w="12700">
            <a:solidFill>
              <a:srgbClr val="FF5F57"/>
            </a:solidFill>
            <a:prstDash val="solid"/>
          </a:ln>
        </p:spPr>
        <p:txBody>
          <a:bodyPr/>
          <a:lstStyle/>
          <a:p>
            <a:endParaRPr lang="en-US"/>
          </a:p>
        </p:txBody>
      </p:sp>
      <p:sp>
        <p:nvSpPr>
          <p:cNvPr id="20" name="Shape 18"/>
          <p:cNvSpPr/>
          <p:nvPr/>
        </p:nvSpPr>
        <p:spPr>
          <a:xfrm>
            <a:off x="5093208" y="2304288"/>
            <a:ext cx="109728" cy="109728"/>
          </a:xfrm>
          <a:prstGeom prst="ellipse">
            <a:avLst/>
          </a:prstGeom>
          <a:solidFill>
            <a:srgbClr val="FEBC2E"/>
          </a:solidFill>
          <a:ln w="12700">
            <a:solidFill>
              <a:srgbClr val="FEBC2E"/>
            </a:solidFill>
            <a:prstDash val="solid"/>
          </a:ln>
        </p:spPr>
        <p:txBody>
          <a:bodyPr/>
          <a:lstStyle/>
          <a:p>
            <a:endParaRPr lang="en-US"/>
          </a:p>
        </p:txBody>
      </p:sp>
      <p:sp>
        <p:nvSpPr>
          <p:cNvPr id="21" name="Shape 19"/>
          <p:cNvSpPr/>
          <p:nvPr/>
        </p:nvSpPr>
        <p:spPr>
          <a:xfrm>
            <a:off x="5248656" y="2304288"/>
            <a:ext cx="109728" cy="109728"/>
          </a:xfrm>
          <a:prstGeom prst="ellipse">
            <a:avLst/>
          </a:prstGeom>
          <a:solidFill>
            <a:srgbClr val="28C840"/>
          </a:solidFill>
          <a:ln w="12700">
            <a:solidFill>
              <a:srgbClr val="28C840"/>
            </a:solidFill>
            <a:prstDash val="solid"/>
          </a:ln>
        </p:spPr>
        <p:txBody>
          <a:bodyPr/>
          <a:lstStyle/>
          <a:p>
            <a:endParaRPr lang="en-US"/>
          </a:p>
        </p:txBody>
      </p:sp>
      <p:sp>
        <p:nvSpPr>
          <p:cNvPr id="22" name="Text 20"/>
          <p:cNvSpPr/>
          <p:nvPr/>
        </p:nvSpPr>
        <p:spPr>
          <a:xfrm>
            <a:off x="5029200" y="2560320"/>
            <a:ext cx="3337560" cy="274320"/>
          </a:xfrm>
          <a:prstGeom prst="rect">
            <a:avLst/>
          </a:prstGeom>
          <a:noFill/>
          <a:ln/>
        </p:spPr>
        <p:txBody>
          <a:bodyPr wrap="square" lIns="0" tIns="0" rIns="0" bIns="0" rtlCol="0" anchor="t"/>
          <a:lstStyle/>
          <a:p>
            <a:pPr marL="0" indent="0">
              <a:spcAft>
                <a:spcPts val="300"/>
              </a:spcAft>
              <a:buNone/>
            </a:pPr>
            <a:r>
              <a:rPr lang="en-US" sz="1300" b="1" dirty="0">
                <a:solidFill>
                  <a:srgbClr val="E87040"/>
                </a:solidFill>
                <a:latin typeface="Consolas" pitchFamily="34" charset="0"/>
                <a:ea typeface="Consolas" pitchFamily="34" charset="-122"/>
                <a:cs typeface="Consolas" pitchFamily="34" charset="-120"/>
              </a:rPr>
              <a:t>$ </a:t>
            </a:r>
            <a:r>
              <a:rPr lang="en-US" sz="1300" dirty="0">
                <a:solidFill>
                  <a:srgbClr val="E5E5E5"/>
                </a:solidFill>
                <a:latin typeface="Consolas" pitchFamily="34" charset="0"/>
                <a:ea typeface="Consolas" pitchFamily="34" charset="-122"/>
                <a:cs typeface="Consolas" pitchFamily="34" charset="-120"/>
              </a:rPr>
              <a:t>/set system "You are a cyber analyst."</a:t>
            </a:r>
            <a:endParaRPr lang="en-US" sz="1300" dirty="0"/>
          </a:p>
        </p:txBody>
      </p:sp>
      <p:sp>
        <p:nvSpPr>
          <p:cNvPr id="23" name="Shape 21"/>
          <p:cNvSpPr/>
          <p:nvPr/>
        </p:nvSpPr>
        <p:spPr>
          <a:xfrm>
            <a:off x="457200" y="3154680"/>
            <a:ext cx="4069080" cy="1600200"/>
          </a:xfrm>
          <a:prstGeom prst="rect">
            <a:avLst/>
          </a:prstGeom>
          <a:solidFill>
            <a:srgbClr val="12121E"/>
          </a:solidFill>
          <a:ln w="6350">
            <a:solidFill>
              <a:srgbClr val="1A1A2E"/>
            </a:solidFill>
            <a:prstDash val="solid"/>
          </a:ln>
        </p:spPr>
        <p:txBody>
          <a:bodyPr/>
          <a:lstStyle/>
          <a:p>
            <a:endParaRPr lang="en-US"/>
          </a:p>
        </p:txBody>
      </p:sp>
      <p:sp>
        <p:nvSpPr>
          <p:cNvPr id="24" name="Text 22"/>
          <p:cNvSpPr/>
          <p:nvPr/>
        </p:nvSpPr>
        <p:spPr>
          <a:xfrm>
            <a:off x="640080" y="3246120"/>
            <a:ext cx="3749040" cy="274320"/>
          </a:xfrm>
          <a:prstGeom prst="rect">
            <a:avLst/>
          </a:prstGeom>
          <a:noFill/>
          <a:ln/>
        </p:spPr>
        <p:txBody>
          <a:bodyPr wrap="square" lIns="0" tIns="0" rIns="0" bIns="0" rtlCol="0" anchor="ctr"/>
          <a:lstStyle/>
          <a:p>
            <a:pPr marL="0" indent="0">
              <a:buNone/>
            </a:pPr>
            <a:r>
              <a:rPr lang="en-US" sz="1300" b="1" kern="0" spc="-50" dirty="0">
                <a:solidFill>
                  <a:srgbClr val="E87040"/>
                </a:solidFill>
                <a:latin typeface="Arial Black" pitchFamily="34" charset="0"/>
                <a:ea typeface="Arial Black" pitchFamily="34" charset="-122"/>
                <a:cs typeface="Arial Black" pitchFamily="34" charset="-120"/>
              </a:rPr>
              <a:t>START FRESH</a:t>
            </a:r>
            <a:endParaRPr lang="en-US" sz="1300" dirty="0"/>
          </a:p>
        </p:txBody>
      </p:sp>
      <p:sp>
        <p:nvSpPr>
          <p:cNvPr id="25" name="Text 23"/>
          <p:cNvSpPr/>
          <p:nvPr/>
        </p:nvSpPr>
        <p:spPr>
          <a:xfrm>
            <a:off x="640080" y="3547872"/>
            <a:ext cx="3749040" cy="320040"/>
          </a:xfrm>
          <a:prstGeom prst="rect">
            <a:avLst/>
          </a:prstGeom>
          <a:noFill/>
          <a:ln/>
        </p:spPr>
        <p:txBody>
          <a:bodyPr wrap="square" lIns="0" tIns="0" rIns="0" bIns="0" rtlCol="0" anchor="ctr"/>
          <a:lstStyle/>
          <a:p>
            <a:pPr marL="0" indent="0">
              <a:buNone/>
            </a:pPr>
            <a:r>
              <a:rPr lang="en-US" sz="1100" dirty="0">
                <a:solidFill>
                  <a:srgbClr val="9A9A9A"/>
                </a:solidFill>
                <a:latin typeface="Calibri" pitchFamily="34" charset="0"/>
                <a:ea typeface="Calibri" pitchFamily="34" charset="-122"/>
                <a:cs typeface="Calibri" pitchFamily="34" charset="-120"/>
              </a:rPr>
              <a:t>Wipe the conversation. The model loses all memory of this chat.</a:t>
            </a:r>
            <a:endParaRPr lang="en-US" sz="1100" dirty="0"/>
          </a:p>
        </p:txBody>
      </p:sp>
      <p:sp>
        <p:nvSpPr>
          <p:cNvPr id="26" name="Shape 24"/>
          <p:cNvSpPr/>
          <p:nvPr/>
        </p:nvSpPr>
        <p:spPr>
          <a:xfrm>
            <a:off x="640080" y="3886200"/>
            <a:ext cx="3703320" cy="777240"/>
          </a:xfrm>
          <a:prstGeom prst="rect">
            <a:avLst/>
          </a:prstGeom>
          <a:solidFill>
            <a:srgbClr val="000000"/>
          </a:solidFill>
          <a:ln w="6350">
            <a:solidFill>
              <a:srgbClr val="1A1A2E"/>
            </a:solidFill>
            <a:prstDash val="solid"/>
          </a:ln>
        </p:spPr>
        <p:txBody>
          <a:bodyPr/>
          <a:lstStyle/>
          <a:p>
            <a:endParaRPr lang="en-US"/>
          </a:p>
        </p:txBody>
      </p:sp>
      <p:sp>
        <p:nvSpPr>
          <p:cNvPr id="27" name="Shape 25"/>
          <p:cNvSpPr/>
          <p:nvPr/>
        </p:nvSpPr>
        <p:spPr>
          <a:xfrm>
            <a:off x="777240" y="4041648"/>
            <a:ext cx="109728" cy="109728"/>
          </a:xfrm>
          <a:prstGeom prst="ellipse">
            <a:avLst/>
          </a:prstGeom>
          <a:solidFill>
            <a:srgbClr val="FF5F57"/>
          </a:solidFill>
          <a:ln w="12700">
            <a:solidFill>
              <a:srgbClr val="FF5F57"/>
            </a:solidFill>
            <a:prstDash val="solid"/>
          </a:ln>
        </p:spPr>
        <p:txBody>
          <a:bodyPr/>
          <a:lstStyle/>
          <a:p>
            <a:endParaRPr lang="en-US"/>
          </a:p>
        </p:txBody>
      </p:sp>
      <p:sp>
        <p:nvSpPr>
          <p:cNvPr id="28" name="Shape 26"/>
          <p:cNvSpPr/>
          <p:nvPr/>
        </p:nvSpPr>
        <p:spPr>
          <a:xfrm>
            <a:off x="932688" y="4041648"/>
            <a:ext cx="109728" cy="109728"/>
          </a:xfrm>
          <a:prstGeom prst="ellipse">
            <a:avLst/>
          </a:prstGeom>
          <a:solidFill>
            <a:srgbClr val="FEBC2E"/>
          </a:solidFill>
          <a:ln w="12700">
            <a:solidFill>
              <a:srgbClr val="FEBC2E"/>
            </a:solidFill>
            <a:prstDash val="solid"/>
          </a:ln>
        </p:spPr>
        <p:txBody>
          <a:bodyPr/>
          <a:lstStyle/>
          <a:p>
            <a:endParaRPr lang="en-US"/>
          </a:p>
        </p:txBody>
      </p:sp>
      <p:sp>
        <p:nvSpPr>
          <p:cNvPr id="29" name="Shape 27"/>
          <p:cNvSpPr/>
          <p:nvPr/>
        </p:nvSpPr>
        <p:spPr>
          <a:xfrm>
            <a:off x="1088136" y="4041648"/>
            <a:ext cx="109728" cy="109728"/>
          </a:xfrm>
          <a:prstGeom prst="ellipse">
            <a:avLst/>
          </a:prstGeom>
          <a:solidFill>
            <a:srgbClr val="28C840"/>
          </a:solidFill>
          <a:ln w="12700">
            <a:solidFill>
              <a:srgbClr val="28C840"/>
            </a:solidFill>
            <a:prstDash val="solid"/>
          </a:ln>
        </p:spPr>
        <p:txBody>
          <a:bodyPr/>
          <a:lstStyle/>
          <a:p>
            <a:endParaRPr lang="en-US"/>
          </a:p>
        </p:txBody>
      </p:sp>
      <p:sp>
        <p:nvSpPr>
          <p:cNvPr id="30" name="Text 28"/>
          <p:cNvSpPr/>
          <p:nvPr/>
        </p:nvSpPr>
        <p:spPr>
          <a:xfrm>
            <a:off x="868680" y="4297680"/>
            <a:ext cx="3337560" cy="274320"/>
          </a:xfrm>
          <a:prstGeom prst="rect">
            <a:avLst/>
          </a:prstGeom>
          <a:noFill/>
          <a:ln/>
        </p:spPr>
        <p:txBody>
          <a:bodyPr wrap="square" lIns="0" tIns="0" rIns="0" bIns="0" rtlCol="0" anchor="t"/>
          <a:lstStyle/>
          <a:p>
            <a:pPr marL="0" indent="0">
              <a:spcAft>
                <a:spcPts val="300"/>
              </a:spcAft>
              <a:buNone/>
            </a:pPr>
            <a:r>
              <a:rPr lang="en-US" sz="1300" b="1" dirty="0">
                <a:solidFill>
                  <a:srgbClr val="E87040"/>
                </a:solidFill>
                <a:latin typeface="Consolas" pitchFamily="34" charset="0"/>
                <a:ea typeface="Consolas" pitchFamily="34" charset="-122"/>
                <a:cs typeface="Consolas" pitchFamily="34" charset="-120"/>
              </a:rPr>
              <a:t>$ </a:t>
            </a:r>
            <a:r>
              <a:rPr lang="en-US" sz="1300" dirty="0">
                <a:solidFill>
                  <a:srgbClr val="E5E5E5"/>
                </a:solidFill>
                <a:latin typeface="Consolas" pitchFamily="34" charset="0"/>
                <a:ea typeface="Consolas" pitchFamily="34" charset="-122"/>
                <a:cs typeface="Consolas" pitchFamily="34" charset="-120"/>
              </a:rPr>
              <a:t>/clear</a:t>
            </a:r>
            <a:endParaRPr lang="en-US" sz="1300" dirty="0"/>
          </a:p>
        </p:txBody>
      </p:sp>
      <p:sp>
        <p:nvSpPr>
          <p:cNvPr id="31" name="Shape 29"/>
          <p:cNvSpPr/>
          <p:nvPr/>
        </p:nvSpPr>
        <p:spPr>
          <a:xfrm>
            <a:off x="4617720" y="3154680"/>
            <a:ext cx="4069080" cy="1600200"/>
          </a:xfrm>
          <a:prstGeom prst="rect">
            <a:avLst/>
          </a:prstGeom>
          <a:solidFill>
            <a:srgbClr val="12121E"/>
          </a:solidFill>
          <a:ln w="6350">
            <a:solidFill>
              <a:srgbClr val="1A1A2E"/>
            </a:solidFill>
            <a:prstDash val="solid"/>
          </a:ln>
        </p:spPr>
        <p:txBody>
          <a:bodyPr/>
          <a:lstStyle/>
          <a:p>
            <a:endParaRPr lang="en-US"/>
          </a:p>
        </p:txBody>
      </p:sp>
      <p:sp>
        <p:nvSpPr>
          <p:cNvPr id="32" name="Text 30"/>
          <p:cNvSpPr/>
          <p:nvPr/>
        </p:nvSpPr>
        <p:spPr>
          <a:xfrm>
            <a:off x="4800600" y="3246120"/>
            <a:ext cx="3749040" cy="274320"/>
          </a:xfrm>
          <a:prstGeom prst="rect">
            <a:avLst/>
          </a:prstGeom>
          <a:noFill/>
          <a:ln/>
        </p:spPr>
        <p:txBody>
          <a:bodyPr wrap="square" lIns="0" tIns="0" rIns="0" bIns="0" rtlCol="0" anchor="ctr"/>
          <a:lstStyle/>
          <a:p>
            <a:pPr marL="0" indent="0">
              <a:buNone/>
            </a:pPr>
            <a:r>
              <a:rPr lang="en-US" sz="1300" b="1" kern="0" spc="-50" dirty="0">
                <a:solidFill>
                  <a:srgbClr val="4FC3F7"/>
                </a:solidFill>
                <a:latin typeface="Arial Black" pitchFamily="34" charset="0"/>
                <a:ea typeface="Arial Black" pitchFamily="34" charset="-122"/>
                <a:cs typeface="Arial Black" pitchFamily="34" charset="-120"/>
              </a:rPr>
              <a:t>EXIT</a:t>
            </a:r>
            <a:endParaRPr lang="en-US" sz="1300" dirty="0"/>
          </a:p>
        </p:txBody>
      </p:sp>
      <p:sp>
        <p:nvSpPr>
          <p:cNvPr id="33" name="Text 31"/>
          <p:cNvSpPr/>
          <p:nvPr/>
        </p:nvSpPr>
        <p:spPr>
          <a:xfrm>
            <a:off x="4800600" y="3547872"/>
            <a:ext cx="3749040" cy="320040"/>
          </a:xfrm>
          <a:prstGeom prst="rect">
            <a:avLst/>
          </a:prstGeom>
          <a:noFill/>
          <a:ln/>
        </p:spPr>
        <p:txBody>
          <a:bodyPr wrap="square" lIns="0" tIns="0" rIns="0" bIns="0" rtlCol="0" anchor="ctr"/>
          <a:lstStyle/>
          <a:p>
            <a:pPr marL="0" indent="0">
              <a:buNone/>
            </a:pPr>
            <a:r>
              <a:rPr lang="en-US" sz="1100" dirty="0">
                <a:solidFill>
                  <a:srgbClr val="9A9A9A"/>
                </a:solidFill>
                <a:latin typeface="Calibri" pitchFamily="34" charset="0"/>
                <a:ea typeface="Calibri" pitchFamily="34" charset="-122"/>
                <a:cs typeface="Calibri" pitchFamily="34" charset="-120"/>
              </a:rPr>
              <a:t>Drop back to your shell. Everything you did stays on disk.</a:t>
            </a:r>
            <a:endParaRPr lang="en-US" sz="1100" dirty="0"/>
          </a:p>
        </p:txBody>
      </p:sp>
      <p:sp>
        <p:nvSpPr>
          <p:cNvPr id="34" name="Shape 32"/>
          <p:cNvSpPr/>
          <p:nvPr/>
        </p:nvSpPr>
        <p:spPr>
          <a:xfrm>
            <a:off x="4800600" y="3886200"/>
            <a:ext cx="3703320" cy="777240"/>
          </a:xfrm>
          <a:prstGeom prst="rect">
            <a:avLst/>
          </a:prstGeom>
          <a:solidFill>
            <a:srgbClr val="000000"/>
          </a:solidFill>
          <a:ln w="6350">
            <a:solidFill>
              <a:srgbClr val="1A1A2E"/>
            </a:solidFill>
            <a:prstDash val="solid"/>
          </a:ln>
        </p:spPr>
        <p:txBody>
          <a:bodyPr/>
          <a:lstStyle/>
          <a:p>
            <a:endParaRPr lang="en-US"/>
          </a:p>
        </p:txBody>
      </p:sp>
      <p:sp>
        <p:nvSpPr>
          <p:cNvPr id="35" name="Shape 33"/>
          <p:cNvSpPr/>
          <p:nvPr/>
        </p:nvSpPr>
        <p:spPr>
          <a:xfrm>
            <a:off x="4937760" y="4041648"/>
            <a:ext cx="109728" cy="109728"/>
          </a:xfrm>
          <a:prstGeom prst="ellipse">
            <a:avLst/>
          </a:prstGeom>
          <a:solidFill>
            <a:srgbClr val="FF5F57"/>
          </a:solidFill>
          <a:ln w="12700">
            <a:solidFill>
              <a:srgbClr val="FF5F57"/>
            </a:solidFill>
            <a:prstDash val="solid"/>
          </a:ln>
        </p:spPr>
        <p:txBody>
          <a:bodyPr/>
          <a:lstStyle/>
          <a:p>
            <a:endParaRPr lang="en-US"/>
          </a:p>
        </p:txBody>
      </p:sp>
      <p:sp>
        <p:nvSpPr>
          <p:cNvPr id="36" name="Shape 34"/>
          <p:cNvSpPr/>
          <p:nvPr/>
        </p:nvSpPr>
        <p:spPr>
          <a:xfrm>
            <a:off x="5093208" y="4041648"/>
            <a:ext cx="109728" cy="109728"/>
          </a:xfrm>
          <a:prstGeom prst="ellipse">
            <a:avLst/>
          </a:prstGeom>
          <a:solidFill>
            <a:srgbClr val="FEBC2E"/>
          </a:solidFill>
          <a:ln w="12700">
            <a:solidFill>
              <a:srgbClr val="FEBC2E"/>
            </a:solidFill>
            <a:prstDash val="solid"/>
          </a:ln>
        </p:spPr>
        <p:txBody>
          <a:bodyPr/>
          <a:lstStyle/>
          <a:p>
            <a:endParaRPr lang="en-US"/>
          </a:p>
        </p:txBody>
      </p:sp>
      <p:sp>
        <p:nvSpPr>
          <p:cNvPr id="37" name="Shape 35"/>
          <p:cNvSpPr/>
          <p:nvPr/>
        </p:nvSpPr>
        <p:spPr>
          <a:xfrm>
            <a:off x="5248656" y="4041648"/>
            <a:ext cx="109728" cy="109728"/>
          </a:xfrm>
          <a:prstGeom prst="ellipse">
            <a:avLst/>
          </a:prstGeom>
          <a:solidFill>
            <a:srgbClr val="28C840"/>
          </a:solidFill>
          <a:ln w="12700">
            <a:solidFill>
              <a:srgbClr val="28C840"/>
            </a:solidFill>
            <a:prstDash val="solid"/>
          </a:ln>
        </p:spPr>
        <p:txBody>
          <a:bodyPr/>
          <a:lstStyle/>
          <a:p>
            <a:endParaRPr lang="en-US"/>
          </a:p>
        </p:txBody>
      </p:sp>
      <p:sp>
        <p:nvSpPr>
          <p:cNvPr id="38" name="Text 36"/>
          <p:cNvSpPr/>
          <p:nvPr/>
        </p:nvSpPr>
        <p:spPr>
          <a:xfrm>
            <a:off x="5029200" y="4297680"/>
            <a:ext cx="3337560" cy="274320"/>
          </a:xfrm>
          <a:prstGeom prst="rect">
            <a:avLst/>
          </a:prstGeom>
          <a:noFill/>
          <a:ln/>
        </p:spPr>
        <p:txBody>
          <a:bodyPr wrap="square" lIns="0" tIns="0" rIns="0" bIns="0" rtlCol="0" anchor="t"/>
          <a:lstStyle/>
          <a:p>
            <a:pPr marL="0" indent="0">
              <a:spcAft>
                <a:spcPts val="300"/>
              </a:spcAft>
              <a:buNone/>
            </a:pPr>
            <a:r>
              <a:rPr lang="en-US" sz="1300" b="1" dirty="0">
                <a:solidFill>
                  <a:srgbClr val="E87040"/>
                </a:solidFill>
                <a:latin typeface="Consolas" pitchFamily="34" charset="0"/>
                <a:ea typeface="Consolas" pitchFamily="34" charset="-122"/>
                <a:cs typeface="Consolas" pitchFamily="34" charset="-120"/>
              </a:rPr>
              <a:t>$ </a:t>
            </a:r>
            <a:r>
              <a:rPr lang="en-US" sz="1300" dirty="0">
                <a:solidFill>
                  <a:srgbClr val="E5E5E5"/>
                </a:solidFill>
                <a:latin typeface="Consolas" pitchFamily="34" charset="0"/>
                <a:ea typeface="Consolas" pitchFamily="34" charset="-122"/>
                <a:cs typeface="Consolas" pitchFamily="34" charset="-120"/>
              </a:rPr>
              <a:t>/bye</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A0A14"/>
        </a:solidFill>
        <a:effectLst/>
      </p:bgPr>
    </p:bg>
    <p:spTree>
      <p:nvGrpSpPr>
        <p:cNvPr id="1" name=""/>
        <p:cNvGrpSpPr/>
        <p:nvPr/>
      </p:nvGrpSpPr>
      <p:grpSpPr>
        <a:xfrm>
          <a:off x="0" y="0"/>
          <a:ext cx="0" cy="0"/>
          <a:chOff x="0" y="0"/>
          <a:chExt cx="0" cy="0"/>
        </a:xfrm>
      </p:grpSpPr>
      <p:sp>
        <p:nvSpPr>
          <p:cNvPr id="2" name="TextBox 1"/>
          <p:cNvSpPr txBox="1"/>
          <p:nvPr/>
        </p:nvSpPr>
        <p:spPr>
          <a:xfrm>
            <a:off x="457200" y="228600"/>
            <a:ext cx="1371600" cy="228600"/>
          </a:xfrm>
          <a:prstGeom prst="rect">
            <a:avLst/>
          </a:prstGeom>
          <a:noFill/>
        </p:spPr>
        <p:txBody>
          <a:bodyPr wrap="square">
            <a:spAutoFit/>
          </a:bodyPr>
          <a:lstStyle/>
          <a:p>
            <a:r>
              <a:rPr sz="1000">
                <a:solidFill>
                  <a:srgbClr val="666666"/>
                </a:solidFill>
                <a:latin typeface="Consolas"/>
              </a:rPr>
              <a:t>02 / 24</a:t>
            </a:r>
          </a:p>
        </p:txBody>
      </p:sp>
      <p:sp>
        <p:nvSpPr>
          <p:cNvPr id="3" name="TextBox 2"/>
          <p:cNvSpPr txBox="1"/>
          <p:nvPr/>
        </p:nvSpPr>
        <p:spPr>
          <a:xfrm>
            <a:off x="457200" y="411480"/>
            <a:ext cx="8229600" cy="228600"/>
          </a:xfrm>
          <a:prstGeom prst="rect">
            <a:avLst/>
          </a:prstGeom>
          <a:noFill/>
        </p:spPr>
        <p:txBody>
          <a:bodyPr wrap="square">
            <a:spAutoFit/>
          </a:bodyPr>
          <a:lstStyle/>
          <a:p>
            <a:r>
              <a:rPr sz="900">
                <a:solidFill>
                  <a:srgbClr val="666666"/>
                </a:solidFill>
                <a:latin typeface="Calibri"/>
              </a:rPr>
              <a:t>The Castaways · AI Guild · April 21, 2026</a:t>
            </a:r>
          </a:p>
        </p:txBody>
      </p:sp>
      <p:sp>
        <p:nvSpPr>
          <p:cNvPr id="4" name="TextBox 3"/>
          <p:cNvSpPr txBox="1"/>
          <p:nvPr/>
        </p:nvSpPr>
        <p:spPr>
          <a:xfrm>
            <a:off x="457200" y="800000"/>
            <a:ext cx="8229600" cy="500000"/>
          </a:xfrm>
          <a:prstGeom prst="rect">
            <a:avLst/>
          </a:prstGeom>
          <a:noFill/>
        </p:spPr>
        <p:txBody>
          <a:bodyPr wrap="square">
            <a:spAutoFit/>
          </a:bodyPr>
          <a:lstStyle/>
          <a:p>
            <a:r>
              <a:rPr sz="3200">
                <a:solidFill>
                  <a:srgbClr val="E87040"/>
                </a:solidFill>
                <a:latin typeface="Arial Black"/>
              </a:rPr>
              <a:t>Safe Harbor</a:t>
            </a:r>
          </a:p>
        </p:txBody>
      </p:sp>
      <p:sp>
        <p:nvSpPr>
          <p:cNvPr id="5" name="TextBox 4"/>
          <p:cNvSpPr txBox="1"/>
          <p:nvPr/>
        </p:nvSpPr>
        <p:spPr>
          <a:xfrm>
            <a:off x="457200" y="1400000"/>
            <a:ext cx="8229600" cy="3200000"/>
          </a:xfrm>
          <a:prstGeom prst="rect">
            <a:avLst/>
          </a:prstGeom>
          <a:noFill/>
        </p:spPr>
        <p:txBody>
          <a:bodyPr wrap="square">
            <a:spAutoFit/>
          </a:bodyPr>
          <a:lstStyle/>
          <a:p>
            <a:pPr>
              <a:lnSpc>
                <a:spcPts val="1800"/>
              </a:lnSpc>
            </a:pPr>
            <a:r>
              <a:rPr sz="1200">
                <a:solidFill>
                  <a:srgbClr val="9A9A9A"/>
                </a:solidFill>
                <a:latin typeface="Calibri"/>
              </a:rPr>
              <a:t>This presentation contains forward-looking statements and personal opinions. All views expressed are my own and do not represent the positions, strategies, or opinions of my employer or any affiliated organization.
The projects, systems, and architectures described here were built on personal time, on personal hardware, with personal funds. They are not employer products or initiatives.
References to specific tools, vendors, or open-source projects (Ollama, Meta Llama, Anthropic Claude, etc.) are for educational purposes only and do not constitute endorsement by my employer.
No classified, proprietary, or customer data was used in any system demonstrated. No employer infrastructure, credentials, or resources were involved.
Use the techniques shown here at your own discretion and in accordance with your organization’s acceptable use policies.</a:t>
            </a:r>
          </a:p>
        </p:txBody>
      </p:sp>
      <p:sp>
        <p:nvSpPr>
          <p:cNvPr id="6" name="TextBox 5"/>
          <p:cNvSpPr txBox="1"/>
          <p:nvPr/>
        </p:nvSpPr>
        <p:spPr>
          <a:xfrm>
            <a:off x="457200" y="4700000"/>
            <a:ext cx="8229600" cy="228600"/>
          </a:xfrm>
          <a:prstGeom prst="rect">
            <a:avLst/>
          </a:prstGeom>
          <a:noFill/>
        </p:spPr>
        <p:txBody>
          <a:bodyPr wrap="square">
            <a:spAutoFit/>
          </a:bodyPr>
          <a:lstStyle/>
          <a:p>
            <a:r>
              <a:rPr sz="900">
                <a:solidFill>
                  <a:srgbClr val="666666"/>
                </a:solidFill>
                <a:latin typeface="Consolas"/>
              </a:rPr>
              <a:t>Personal views  ·  Personal hardware  ·  Personal time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6">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20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Point it at your own machine</a:t>
            </a:r>
            <a:endParaRPr lang="en-US" sz="3200" dirty="0"/>
          </a:p>
        </p:txBody>
      </p:sp>
      <p:sp>
        <p:nvSpPr>
          <p:cNvPr id="6" name="Text 4"/>
          <p:cNvSpPr/>
          <p:nvPr/>
        </p:nvSpPr>
        <p:spPr>
          <a:xfrm>
            <a:off x="457200" y="987552"/>
            <a:ext cx="8229600" cy="274320"/>
          </a:xfrm>
          <a:prstGeom prst="rect">
            <a:avLst/>
          </a:prstGeom>
          <a:noFill/>
          <a:ln/>
        </p:spPr>
        <p:txBody>
          <a:bodyPr wrap="square" lIns="0" tIns="0" rIns="0" bIns="0" rtlCol="0" anchor="ctr"/>
          <a:lstStyle/>
          <a:p>
            <a:pPr marL="0" indent="0">
              <a:buNone/>
            </a:pPr>
            <a:r>
              <a:rPr lang="en-US" sz="1300" i="1" dirty="0">
                <a:solidFill>
                  <a:srgbClr val="9A9A9A"/>
                </a:solidFill>
                <a:latin typeface="Calibri" pitchFamily="34" charset="0"/>
                <a:ea typeface="Calibri" pitchFamily="34" charset="-122"/>
                <a:cs typeface="Calibri" pitchFamily="34" charset="-120"/>
              </a:rPr>
              <a:t>This is where it gets real. Local model. Local data. Local answers.</a:t>
            </a:r>
            <a:endParaRPr lang="en-US" sz="1300" dirty="0"/>
          </a:p>
        </p:txBody>
      </p:sp>
      <p:sp>
        <p:nvSpPr>
          <p:cNvPr id="7" name="Shape 5"/>
          <p:cNvSpPr/>
          <p:nvPr/>
        </p:nvSpPr>
        <p:spPr>
          <a:xfrm>
            <a:off x="457200" y="1417320"/>
            <a:ext cx="4069080" cy="3291840"/>
          </a:xfrm>
          <a:prstGeom prst="rect">
            <a:avLst/>
          </a:prstGeom>
          <a:solidFill>
            <a:srgbClr val="12121E"/>
          </a:solidFill>
          <a:ln w="9525">
            <a:solidFill>
              <a:srgbClr val="1A1A2E"/>
            </a:solidFill>
            <a:prstDash val="solid"/>
          </a:ln>
        </p:spPr>
        <p:txBody>
          <a:bodyPr/>
          <a:lstStyle/>
          <a:p>
            <a:endParaRPr lang="en-US"/>
          </a:p>
        </p:txBody>
      </p:sp>
      <p:sp>
        <p:nvSpPr>
          <p:cNvPr id="8" name="Shape 6"/>
          <p:cNvSpPr/>
          <p:nvPr/>
        </p:nvSpPr>
        <p:spPr>
          <a:xfrm>
            <a:off x="457200" y="1417320"/>
            <a:ext cx="73152" cy="3291840"/>
          </a:xfrm>
          <a:prstGeom prst="rect">
            <a:avLst/>
          </a:prstGeom>
          <a:solidFill>
            <a:srgbClr val="E87040"/>
          </a:solidFill>
          <a:ln w="12700">
            <a:solidFill>
              <a:srgbClr val="E87040"/>
            </a:solidFill>
            <a:prstDash val="solid"/>
          </a:ln>
        </p:spPr>
        <p:txBody>
          <a:bodyPr/>
          <a:lstStyle/>
          <a:p>
            <a:endParaRPr lang="en-US"/>
          </a:p>
        </p:txBody>
      </p:sp>
      <p:sp>
        <p:nvSpPr>
          <p:cNvPr id="9" name="Text 7"/>
          <p:cNvSpPr/>
          <p:nvPr/>
        </p:nvSpPr>
        <p:spPr>
          <a:xfrm>
            <a:off x="685800" y="1554480"/>
            <a:ext cx="3749040" cy="32004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THE IDEA</a:t>
            </a:r>
            <a:endParaRPr lang="en-US" sz="1400" dirty="0"/>
          </a:p>
        </p:txBody>
      </p:sp>
      <p:sp>
        <p:nvSpPr>
          <p:cNvPr id="10" name="Text 8"/>
          <p:cNvSpPr/>
          <p:nvPr/>
        </p:nvSpPr>
        <p:spPr>
          <a:xfrm>
            <a:off x="685800" y="1901952"/>
            <a:ext cx="3749040" cy="2743200"/>
          </a:xfrm>
          <a:prstGeom prst="rect">
            <a:avLst/>
          </a:prstGeom>
          <a:noFill/>
          <a:ln/>
        </p:spPr>
        <p:txBody>
          <a:bodyPr wrap="square" lIns="0" tIns="0" rIns="0" bIns="0" rtlCol="0" anchor="t"/>
          <a:lstStyle/>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List what's running on your laptop — listening ports, scheduled tasks, startup items. </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Paste the output into your local AI.</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Ask it what looks weird.</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E87040"/>
                </a:solidFill>
                <a:latin typeface="Calibri" pitchFamily="34" charset="0"/>
                <a:ea typeface="Calibri" pitchFamily="34" charset="-122"/>
                <a:cs typeface="Calibri" pitchFamily="34" charset="-120"/>
              </a:rPr>
              <a:t>You wouldn't paste that into ChatGPT. You can paste it here.</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E5E5E5"/>
                </a:solidFill>
                <a:latin typeface="Calibri" pitchFamily="34" charset="0"/>
                <a:ea typeface="Calibri" pitchFamily="34" charset="-122"/>
                <a:cs typeface="Calibri" pitchFamily="34" charset="-120"/>
              </a:rPr>
              <a:t>Red flags to look for:</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  ·  Startup items you don't recognize</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  ·  Listening ports you can't explain</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  ·  Scheduled tasks with weird authors</a:t>
            </a:r>
            <a:endParaRPr lang="en-US" sz="1150" dirty="0"/>
          </a:p>
        </p:txBody>
      </p:sp>
      <p:sp>
        <p:nvSpPr>
          <p:cNvPr id="11" name="Shape 9"/>
          <p:cNvSpPr/>
          <p:nvPr/>
        </p:nvSpPr>
        <p:spPr>
          <a:xfrm>
            <a:off x="4617720" y="1417320"/>
            <a:ext cx="4069080" cy="3291840"/>
          </a:xfrm>
          <a:prstGeom prst="rect">
            <a:avLst/>
          </a:prstGeom>
          <a:solidFill>
            <a:srgbClr val="000000"/>
          </a:solidFill>
          <a:ln w="6350">
            <a:solidFill>
              <a:srgbClr val="1A1A2E"/>
            </a:solidFill>
            <a:prstDash val="solid"/>
          </a:ln>
        </p:spPr>
        <p:txBody>
          <a:bodyPr/>
          <a:lstStyle/>
          <a:p>
            <a:endParaRPr lang="en-US"/>
          </a:p>
        </p:txBody>
      </p:sp>
      <p:sp>
        <p:nvSpPr>
          <p:cNvPr id="12" name="Shape 10"/>
          <p:cNvSpPr/>
          <p:nvPr/>
        </p:nvSpPr>
        <p:spPr>
          <a:xfrm>
            <a:off x="4754880" y="1572768"/>
            <a:ext cx="109728" cy="109728"/>
          </a:xfrm>
          <a:prstGeom prst="ellipse">
            <a:avLst/>
          </a:prstGeom>
          <a:solidFill>
            <a:srgbClr val="FF5F57"/>
          </a:solidFill>
          <a:ln w="12700">
            <a:solidFill>
              <a:srgbClr val="FF5F57"/>
            </a:solidFill>
            <a:prstDash val="solid"/>
          </a:ln>
        </p:spPr>
        <p:txBody>
          <a:bodyPr/>
          <a:lstStyle/>
          <a:p>
            <a:endParaRPr lang="en-US"/>
          </a:p>
        </p:txBody>
      </p:sp>
      <p:sp>
        <p:nvSpPr>
          <p:cNvPr id="13" name="Shape 11"/>
          <p:cNvSpPr/>
          <p:nvPr/>
        </p:nvSpPr>
        <p:spPr>
          <a:xfrm>
            <a:off x="4910328" y="1572768"/>
            <a:ext cx="109728" cy="109728"/>
          </a:xfrm>
          <a:prstGeom prst="ellipse">
            <a:avLst/>
          </a:prstGeom>
          <a:solidFill>
            <a:srgbClr val="FEBC2E"/>
          </a:solidFill>
          <a:ln w="12700">
            <a:solidFill>
              <a:srgbClr val="FEBC2E"/>
            </a:solidFill>
            <a:prstDash val="solid"/>
          </a:ln>
        </p:spPr>
        <p:txBody>
          <a:bodyPr/>
          <a:lstStyle/>
          <a:p>
            <a:endParaRPr lang="en-US"/>
          </a:p>
        </p:txBody>
      </p:sp>
      <p:sp>
        <p:nvSpPr>
          <p:cNvPr id="14" name="Shape 12"/>
          <p:cNvSpPr/>
          <p:nvPr/>
        </p:nvSpPr>
        <p:spPr>
          <a:xfrm>
            <a:off x="5065776" y="1572768"/>
            <a:ext cx="109728" cy="109728"/>
          </a:xfrm>
          <a:prstGeom prst="ellipse">
            <a:avLst/>
          </a:prstGeom>
          <a:solidFill>
            <a:srgbClr val="28C840"/>
          </a:solidFill>
          <a:ln w="12700">
            <a:solidFill>
              <a:srgbClr val="28C840"/>
            </a:solidFill>
            <a:prstDash val="solid"/>
          </a:ln>
        </p:spPr>
        <p:txBody>
          <a:bodyPr/>
          <a:lstStyle/>
          <a:p>
            <a:endParaRPr lang="en-US"/>
          </a:p>
        </p:txBody>
      </p:sp>
      <p:sp>
        <p:nvSpPr>
          <p:cNvPr id="15" name="Text 13"/>
          <p:cNvSpPr/>
          <p:nvPr/>
        </p:nvSpPr>
        <p:spPr>
          <a:xfrm>
            <a:off x="4846320" y="1828800"/>
            <a:ext cx="3703320" cy="2788920"/>
          </a:xfrm>
          <a:prstGeom prst="rect">
            <a:avLst/>
          </a:prstGeom>
          <a:noFill/>
          <a:ln/>
        </p:spPr>
        <p:txBody>
          <a:bodyPr wrap="square" lIns="0" tIns="0" rIns="0" bIns="0" rtlCol="0" anchor="t"/>
          <a:lstStyle/>
          <a:p>
            <a:pPr marL="0" indent="0">
              <a:spcAft>
                <a:spcPts val="200"/>
              </a:spcAft>
              <a:buNone/>
            </a:pPr>
            <a:r>
              <a:rPr lang="en-US" sz="1150" i="1" dirty="0">
                <a:solidFill>
                  <a:srgbClr val="9A9A9A"/>
                </a:solidFill>
                <a:latin typeface="Consolas" pitchFamily="34" charset="0"/>
                <a:ea typeface="Consolas" pitchFamily="34" charset="-122"/>
                <a:cs typeface="Consolas" pitchFamily="34" charset="-120"/>
              </a:rPr>
              <a:t># Windows — PowerShell</a:t>
            </a:r>
            <a:endParaRPr lang="en-US" sz="1150" dirty="0"/>
          </a:p>
          <a:p>
            <a:pPr marL="0" indent="0">
              <a:spcAft>
                <a:spcPts val="200"/>
              </a:spcAft>
              <a:buNone/>
            </a:pPr>
            <a:r>
              <a:rPr lang="en-US" sz="1150" b="1" dirty="0">
                <a:solidFill>
                  <a:srgbClr val="E87040"/>
                </a:solidFill>
                <a:latin typeface="Consolas" pitchFamily="34" charset="0"/>
                <a:ea typeface="Consolas" pitchFamily="34" charset="-122"/>
                <a:cs typeface="Consolas" pitchFamily="34" charset="-120"/>
              </a:rPr>
              <a:t>$ </a:t>
            </a:r>
            <a:r>
              <a:rPr lang="en-US" sz="1150" dirty="0">
                <a:solidFill>
                  <a:srgbClr val="E5E5E5"/>
                </a:solidFill>
                <a:latin typeface="Consolas" pitchFamily="34" charset="0"/>
                <a:ea typeface="Consolas" pitchFamily="34" charset="-122"/>
                <a:cs typeface="Consolas" pitchFamily="34" charset="-120"/>
              </a:rPr>
              <a:t>Get-NetTCPConnection -State Listen |</a:t>
            </a:r>
            <a:endParaRPr lang="en-US" sz="1150" dirty="0"/>
          </a:p>
          <a:p>
            <a:pPr marL="0" indent="0">
              <a:spcAft>
                <a:spcPts val="200"/>
              </a:spcAft>
              <a:buNone/>
            </a:pPr>
            <a:r>
              <a:rPr lang="en-US" sz="1150" dirty="0">
                <a:solidFill>
                  <a:srgbClr val="E5E5E5"/>
                </a:solidFill>
                <a:latin typeface="Consolas" pitchFamily="34" charset="0"/>
                <a:ea typeface="Consolas" pitchFamily="34" charset="-122"/>
                <a:cs typeface="Consolas" pitchFamily="34" charset="-120"/>
              </a:rPr>
              <a:t>    Select-Object LocalPort, OwningProcess</a:t>
            </a:r>
            <a:endParaRPr lang="en-US" sz="1150" dirty="0"/>
          </a:p>
          <a:p>
            <a:pPr marL="0" indent="0">
              <a:spcAft>
                <a:spcPts val="200"/>
              </a:spcAft>
              <a:buNone/>
            </a:pPr>
            <a:r>
              <a:rPr lang="en-US" sz="1150" dirty="0">
                <a:solidFill>
                  <a:srgbClr val="E5E5E5"/>
                </a:solidFill>
                <a:latin typeface="Consolas" pitchFamily="34" charset="0"/>
                <a:ea typeface="Consolas" pitchFamily="34" charset="-122"/>
                <a:cs typeface="Consolas" pitchFamily="34" charset="-120"/>
              </a:rPr>
              <a:t> </a:t>
            </a:r>
            <a:endParaRPr lang="en-US" sz="1150" dirty="0"/>
          </a:p>
          <a:p>
            <a:pPr marL="0" indent="0">
              <a:spcAft>
                <a:spcPts val="200"/>
              </a:spcAft>
              <a:buNone/>
            </a:pPr>
            <a:r>
              <a:rPr lang="en-US" sz="1150" i="1" dirty="0">
                <a:solidFill>
                  <a:srgbClr val="9A9A9A"/>
                </a:solidFill>
                <a:latin typeface="Consolas" pitchFamily="34" charset="0"/>
                <a:ea typeface="Consolas" pitchFamily="34" charset="-122"/>
                <a:cs typeface="Consolas" pitchFamily="34" charset="-120"/>
              </a:rPr>
              <a:t># macOS / Linux</a:t>
            </a:r>
            <a:endParaRPr lang="en-US" sz="1150" dirty="0"/>
          </a:p>
          <a:p>
            <a:pPr marL="0" indent="0">
              <a:spcAft>
                <a:spcPts val="200"/>
              </a:spcAft>
              <a:buNone/>
            </a:pPr>
            <a:r>
              <a:rPr lang="en-US" sz="1150" b="1" dirty="0">
                <a:solidFill>
                  <a:srgbClr val="E87040"/>
                </a:solidFill>
                <a:latin typeface="Consolas" pitchFamily="34" charset="0"/>
                <a:ea typeface="Consolas" pitchFamily="34" charset="-122"/>
                <a:cs typeface="Consolas" pitchFamily="34" charset="-120"/>
              </a:rPr>
              <a:t>$ </a:t>
            </a:r>
            <a:r>
              <a:rPr lang="en-US" sz="1150" dirty="0">
                <a:solidFill>
                  <a:srgbClr val="E5E5E5"/>
                </a:solidFill>
                <a:latin typeface="Consolas" pitchFamily="34" charset="0"/>
                <a:ea typeface="Consolas" pitchFamily="34" charset="-122"/>
                <a:cs typeface="Consolas" pitchFamily="34" charset="-120"/>
              </a:rPr>
              <a:t>sudo lsof -iTCP -sTCP:LISTEN -n -P</a:t>
            </a:r>
            <a:endParaRPr lang="en-US" sz="1150" dirty="0"/>
          </a:p>
          <a:p>
            <a:pPr marL="0" indent="0">
              <a:spcAft>
                <a:spcPts val="200"/>
              </a:spcAft>
              <a:buNone/>
            </a:pPr>
            <a:r>
              <a:rPr lang="en-US" sz="1150" dirty="0">
                <a:solidFill>
                  <a:srgbClr val="E5E5E5"/>
                </a:solidFill>
                <a:latin typeface="Consolas" pitchFamily="34" charset="0"/>
                <a:ea typeface="Consolas" pitchFamily="34" charset="-122"/>
                <a:cs typeface="Consolas" pitchFamily="34" charset="-120"/>
              </a:rPr>
              <a:t> </a:t>
            </a:r>
            <a:endParaRPr lang="en-US" sz="1150" dirty="0"/>
          </a:p>
          <a:p>
            <a:pPr marL="0" indent="0">
              <a:spcAft>
                <a:spcPts val="200"/>
              </a:spcAft>
              <a:buNone/>
            </a:pPr>
            <a:r>
              <a:rPr lang="en-US" sz="1150" b="1" dirty="0">
                <a:solidFill>
                  <a:srgbClr val="4CAF50"/>
                </a:solidFill>
                <a:latin typeface="Consolas" pitchFamily="34" charset="0"/>
                <a:ea typeface="Consolas" pitchFamily="34" charset="-122"/>
                <a:cs typeface="Consolas" pitchFamily="34" charset="-120"/>
              </a:rPr>
              <a:t>&gt;&gt;&gt; </a:t>
            </a:r>
            <a:r>
              <a:rPr lang="en-US" sz="1150" dirty="0">
                <a:solidFill>
                  <a:srgbClr val="E5E5E5"/>
                </a:solidFill>
                <a:latin typeface="Consolas" pitchFamily="34" charset="0"/>
                <a:ea typeface="Consolas" pitchFamily="34" charset="-122"/>
                <a:cs typeface="Consolas" pitchFamily="34" charset="-120"/>
              </a:rPr>
              <a:t>Here's what's listening. What should I investigate?</a:t>
            </a:r>
            <a:endParaRPr lang="en-US" sz="1150" dirty="0"/>
          </a:p>
          <a:p>
            <a:pPr marL="0" indent="0">
              <a:spcAft>
                <a:spcPts val="200"/>
              </a:spcAft>
              <a:buNone/>
            </a:pPr>
            <a:r>
              <a:rPr lang="en-US" sz="1150" b="1" dirty="0">
                <a:solidFill>
                  <a:srgbClr val="4CAF50"/>
                </a:solidFill>
                <a:latin typeface="Consolas" pitchFamily="34" charset="0"/>
                <a:ea typeface="Consolas" pitchFamily="34" charset="-122"/>
                <a:cs typeface="Consolas" pitchFamily="34" charset="-120"/>
              </a:rPr>
              <a:t>&gt;&gt;&gt; </a:t>
            </a:r>
            <a:r>
              <a:rPr lang="en-US" sz="1150" i="1" dirty="0">
                <a:solidFill>
                  <a:srgbClr val="9A9A9A"/>
                </a:solidFill>
                <a:latin typeface="Consolas" pitchFamily="34" charset="0"/>
                <a:ea typeface="Consolas" pitchFamily="34" charset="-122"/>
                <a:cs typeface="Consolas" pitchFamily="34" charset="-120"/>
              </a:rPr>
              <a:t>[paste output]</a:t>
            </a:r>
            <a:endParaRPr lang="en-US" sz="11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7">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21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Bigger models, if you have the RAM</a:t>
            </a:r>
            <a:endParaRPr lang="en-US" sz="3200" dirty="0"/>
          </a:p>
        </p:txBody>
      </p:sp>
      <p:sp>
        <p:nvSpPr>
          <p:cNvPr id="6" name="Text 4"/>
          <p:cNvSpPr/>
          <p:nvPr/>
        </p:nvSpPr>
        <p:spPr>
          <a:xfrm>
            <a:off x="457200" y="987552"/>
            <a:ext cx="8229600" cy="274320"/>
          </a:xfrm>
          <a:prstGeom prst="rect">
            <a:avLst/>
          </a:prstGeom>
          <a:noFill/>
          <a:ln/>
        </p:spPr>
        <p:txBody>
          <a:bodyPr wrap="square" lIns="0" tIns="0" rIns="0" bIns="0" rtlCol="0" anchor="ctr"/>
          <a:lstStyle/>
          <a:p>
            <a:pPr marL="0" indent="0">
              <a:buNone/>
            </a:pPr>
            <a:r>
              <a:rPr lang="en-US" sz="1300" i="1" dirty="0">
                <a:solidFill>
                  <a:srgbClr val="9A9A9A"/>
                </a:solidFill>
                <a:latin typeface="Calibri" pitchFamily="34" charset="0"/>
                <a:ea typeface="Calibri" pitchFamily="34" charset="-122"/>
                <a:cs typeface="Calibri" pitchFamily="34" charset="-120"/>
              </a:rPr>
              <a:t>Same three commands. Different model name. The rest is Ollama's problem.</a:t>
            </a:r>
            <a:endParaRPr lang="en-US" sz="1300" dirty="0"/>
          </a:p>
        </p:txBody>
      </p:sp>
      <p:graphicFrame>
        <p:nvGraphicFramePr>
          <p:cNvPr id="18" name="Table 0"/>
          <p:cNvGraphicFramePr>
            <a:graphicFrameLocks noGrp="1"/>
          </p:cNvGraphicFramePr>
          <p:nvPr>
            <p:extLst>
              <p:ext uri="{D42A27DB-BD31-4B8C-83A1-F6EECF244321}">
                <p14:modId xmlns:p14="http://schemas.microsoft.com/office/powerpoint/2010/main" val="1579011935"/>
              </p:ext>
            </p:extLst>
          </p:nvPr>
        </p:nvGraphicFramePr>
        <p:xfrm>
          <a:off x="457200" y="1417320"/>
          <a:ext cx="8229600" cy="2194560"/>
        </p:xfrm>
        <a:graphic>
          <a:graphicData uri="http://schemas.openxmlformats.org/drawingml/2006/table">
            <a:tbl>
              <a:tblPr/>
              <a:tblGrid>
                <a:gridCol w="1920240">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3200400">
                  <a:extLst>
                    <a:ext uri="{9D8B030D-6E8A-4147-A177-3AD203B41FA5}">
                      <a16:colId xmlns:a16="http://schemas.microsoft.com/office/drawing/2014/main" val="20003"/>
                    </a:ext>
                  </a:extLst>
                </a:gridCol>
              </a:tblGrid>
              <a:tr h="438912">
                <a:tc>
                  <a:txBody>
                    <a:bodyPr/>
                    <a:lstStyle/>
                    <a:p>
                      <a:pPr marL="0" indent="0">
                        <a:buNone/>
                      </a:pPr>
                      <a:r>
                        <a:rPr lang="en-US" sz="1200" b="1" dirty="0">
                          <a:solidFill>
                            <a:srgbClr val="E87040"/>
                          </a:solidFill>
                          <a:latin typeface="Arial Black" pitchFamily="34" charset="0"/>
                          <a:ea typeface="Arial Black" pitchFamily="34" charset="-122"/>
                          <a:cs typeface="Arial Black" pitchFamily="34" charset="-120"/>
                        </a:rPr>
                        <a:t>MODEL</a:t>
                      </a:r>
                      <a:endParaRPr lang="en-US" sz="1200" dirty="0">
                        <a:latin typeface="Arial Black" charset="0"/>
                        <a:ea typeface="Arial Black" charset="0"/>
                        <a:cs typeface="Arial Black"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A1A2E"/>
                    </a:solidFill>
                  </a:tcPr>
                </a:tc>
                <a:tc>
                  <a:txBody>
                    <a:bodyPr/>
                    <a:lstStyle/>
                    <a:p>
                      <a:pPr marL="0" indent="0">
                        <a:buNone/>
                      </a:pPr>
                      <a:r>
                        <a:rPr lang="en-US" sz="1200" b="1" dirty="0">
                          <a:solidFill>
                            <a:srgbClr val="E87040"/>
                          </a:solidFill>
                          <a:latin typeface="Arial Black" pitchFamily="34" charset="0"/>
                          <a:ea typeface="Arial Black" pitchFamily="34" charset="-122"/>
                          <a:cs typeface="Arial Black" pitchFamily="34" charset="-120"/>
                        </a:rPr>
                        <a:t>DOWNLOAD</a:t>
                      </a:r>
                      <a:endParaRPr lang="en-US" sz="1200" dirty="0">
                        <a:latin typeface="Arial Black" charset="0"/>
                        <a:ea typeface="Arial Black" charset="0"/>
                        <a:cs typeface="Arial Black"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A1A2E"/>
                    </a:solidFill>
                  </a:tcPr>
                </a:tc>
                <a:tc>
                  <a:txBody>
                    <a:bodyPr/>
                    <a:lstStyle/>
                    <a:p>
                      <a:pPr marL="0" indent="0">
                        <a:buNone/>
                      </a:pPr>
                      <a:r>
                        <a:rPr lang="en-US" sz="1200" b="1" dirty="0">
                          <a:solidFill>
                            <a:srgbClr val="E87040"/>
                          </a:solidFill>
                          <a:latin typeface="Arial Black" pitchFamily="34" charset="0"/>
                          <a:ea typeface="Arial Black" pitchFamily="34" charset="-122"/>
                          <a:cs typeface="Arial Black" pitchFamily="34" charset="-120"/>
                        </a:rPr>
                        <a:t>RAM NEEDED</a:t>
                      </a:r>
                      <a:endParaRPr lang="en-US" sz="1200" dirty="0">
                        <a:latin typeface="Arial Black" charset="0"/>
                        <a:ea typeface="Arial Black" charset="0"/>
                        <a:cs typeface="Arial Black"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A1A2E"/>
                    </a:solidFill>
                  </a:tcPr>
                </a:tc>
                <a:tc>
                  <a:txBody>
                    <a:bodyPr/>
                    <a:lstStyle/>
                    <a:p>
                      <a:pPr marL="0" indent="0">
                        <a:buNone/>
                      </a:pPr>
                      <a:r>
                        <a:rPr lang="en-US" sz="1200" b="1" dirty="0">
                          <a:solidFill>
                            <a:srgbClr val="E87040"/>
                          </a:solidFill>
                          <a:latin typeface="Arial Black" pitchFamily="34" charset="0"/>
                          <a:ea typeface="Arial Black" pitchFamily="34" charset="-122"/>
                          <a:cs typeface="Arial Black" pitchFamily="34" charset="-120"/>
                        </a:rPr>
                        <a:t>WHAT YOU GET</a:t>
                      </a:r>
                      <a:endParaRPr lang="en-US" sz="1200" dirty="0">
                        <a:latin typeface="Arial Black" charset="0"/>
                        <a:ea typeface="Arial Black" charset="0"/>
                        <a:cs typeface="Arial Black"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A1A2E"/>
                    </a:solidFill>
                  </a:tcPr>
                </a:tc>
                <a:extLst>
                  <a:ext uri="{0D108BD9-81ED-4DB2-BD59-A6C34878D82A}">
                    <a16:rowId xmlns:a16="http://schemas.microsoft.com/office/drawing/2014/main" val="10000"/>
                  </a:ext>
                </a:extLst>
              </a:tr>
              <a:tr h="438912">
                <a:tc>
                  <a:txBody>
                    <a:bodyPr/>
                    <a:lstStyle/>
                    <a:p>
                      <a:pPr marL="0" indent="0">
                        <a:buNone/>
                      </a:pPr>
                      <a:r>
                        <a:rPr lang="en-US" sz="1200" dirty="0">
                          <a:solidFill>
                            <a:srgbClr val="E5E5E5"/>
                          </a:solidFill>
                          <a:latin typeface="Consolas" pitchFamily="34" charset="0"/>
                          <a:ea typeface="Consolas" pitchFamily="34" charset="-122"/>
                          <a:cs typeface="Consolas" pitchFamily="34" charset="-120"/>
                        </a:rPr>
                        <a:t>llama3:8b</a:t>
                      </a:r>
                      <a:endParaRPr lang="en-US" sz="12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~5 GB</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~8 GB</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Solid starter. Runs on a 2020 laptop.</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1"/>
                  </a:ext>
                </a:extLst>
              </a:tr>
              <a:tr h="438912">
                <a:tc>
                  <a:txBody>
                    <a:bodyPr/>
                    <a:lstStyle/>
                    <a:p>
                      <a:pPr marL="0" indent="0">
                        <a:buNone/>
                      </a:pPr>
                      <a:r>
                        <a:rPr lang="en-US" sz="1200" dirty="0">
                          <a:solidFill>
                            <a:srgbClr val="E5E5E5"/>
                          </a:solidFill>
                          <a:latin typeface="Consolas" pitchFamily="34" charset="0"/>
                          <a:ea typeface="Consolas" pitchFamily="34" charset="-122"/>
                          <a:cs typeface="Consolas" pitchFamily="34" charset="-120"/>
                        </a:rPr>
                        <a:t>mistral:7b</a:t>
                      </a:r>
                      <a:endParaRPr lang="en-US" sz="12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~4 GB</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~8 GB</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Fast. Follows instructions well.</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2"/>
                  </a:ext>
                </a:extLst>
              </a:tr>
              <a:tr h="438912">
                <a:tc>
                  <a:txBody>
                    <a:bodyPr/>
                    <a:lstStyle/>
                    <a:p>
                      <a:pPr marL="0" indent="0">
                        <a:buNone/>
                      </a:pPr>
                      <a:r>
                        <a:rPr lang="en-US" sz="1200" dirty="0">
                          <a:solidFill>
                            <a:srgbClr val="E5E5E5"/>
                          </a:solidFill>
                          <a:latin typeface="Consolas" pitchFamily="34" charset="0"/>
                          <a:ea typeface="Consolas" pitchFamily="34" charset="-122"/>
                          <a:cs typeface="Consolas" pitchFamily="34" charset="-120"/>
                        </a:rPr>
                        <a:t>qwen2.5:14b</a:t>
                      </a:r>
                      <a:endParaRPr lang="en-US" sz="12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~9 GB</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~12 GB</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Strong general purpose. What I run.</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3"/>
                  </a:ext>
                </a:extLst>
              </a:tr>
              <a:tr h="438912">
                <a:tc>
                  <a:txBody>
                    <a:bodyPr/>
                    <a:lstStyle/>
                    <a:p>
                      <a:pPr marL="0" indent="0">
                        <a:buNone/>
                      </a:pPr>
                      <a:r>
                        <a:rPr lang="en-US" sz="1200" dirty="0">
                          <a:solidFill>
                            <a:srgbClr val="E5E5E5"/>
                          </a:solidFill>
                          <a:latin typeface="Consolas" pitchFamily="34" charset="0"/>
                          <a:ea typeface="Consolas" pitchFamily="34" charset="-122"/>
                          <a:cs typeface="Consolas" pitchFamily="34" charset="-120"/>
                        </a:rPr>
                        <a:t>qwen2.5:32b</a:t>
                      </a:r>
                      <a:endParaRPr lang="en-US" sz="12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~20 GB</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~24 GB</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200" dirty="0">
                          <a:solidFill>
                            <a:srgbClr val="E5E5E5"/>
                          </a:solidFill>
                          <a:latin typeface="Calibri" pitchFamily="34" charset="0"/>
                          <a:ea typeface="Calibri" pitchFamily="34" charset="-122"/>
                          <a:cs typeface="Calibri" pitchFamily="34" charset="-120"/>
                        </a:rPr>
                        <a:t>Excellent reasoning. Near-frontier.</a:t>
                      </a:r>
                      <a:endParaRPr lang="en-US" sz="12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4"/>
                  </a:ext>
                </a:extLst>
              </a:tr>
            </a:tbl>
          </a:graphicData>
        </a:graphic>
      </p:graphicFrame>
      <p:sp>
        <p:nvSpPr>
          <p:cNvPr id="8" name="Text 5"/>
          <p:cNvSpPr/>
          <p:nvPr/>
        </p:nvSpPr>
        <p:spPr>
          <a:xfrm>
            <a:off x="457200" y="3749040"/>
            <a:ext cx="8229600" cy="274320"/>
          </a:xfrm>
          <a:prstGeom prst="rect">
            <a:avLst/>
          </a:prstGeom>
          <a:noFill/>
          <a:ln/>
        </p:spPr>
        <p:txBody>
          <a:bodyPr wrap="square" lIns="0" tIns="0" rIns="0" bIns="0" rtlCol="0" anchor="ctr"/>
          <a:lstStyle/>
          <a:p>
            <a:pPr marL="0" indent="0">
              <a:buNone/>
            </a:pPr>
            <a:r>
              <a:rPr lang="en-US" sz="1200" i="1" dirty="0">
                <a:solidFill>
                  <a:srgbClr val="9A9A9A"/>
                </a:solidFill>
                <a:latin typeface="Calibri" pitchFamily="34" charset="0"/>
                <a:ea typeface="Calibri" pitchFamily="34" charset="-122"/>
                <a:cs typeface="Calibri" pitchFamily="34" charset="-120"/>
              </a:rPr>
              <a:t>Check your RAM before you pull:</a:t>
            </a:r>
            <a:endParaRPr lang="en-US" sz="1200" dirty="0"/>
          </a:p>
        </p:txBody>
      </p:sp>
      <p:sp>
        <p:nvSpPr>
          <p:cNvPr id="9" name="Shape 6"/>
          <p:cNvSpPr/>
          <p:nvPr/>
        </p:nvSpPr>
        <p:spPr>
          <a:xfrm>
            <a:off x="457200" y="4023360"/>
            <a:ext cx="8229600" cy="685800"/>
          </a:xfrm>
          <a:prstGeom prst="rect">
            <a:avLst/>
          </a:prstGeom>
          <a:solidFill>
            <a:srgbClr val="000000"/>
          </a:solidFill>
          <a:ln w="6350">
            <a:solidFill>
              <a:srgbClr val="1A1A2E"/>
            </a:solidFill>
            <a:prstDash val="solid"/>
          </a:ln>
        </p:spPr>
        <p:txBody>
          <a:bodyPr/>
          <a:lstStyle/>
          <a:p>
            <a:endParaRPr lang="en-US"/>
          </a:p>
        </p:txBody>
      </p:sp>
      <p:sp>
        <p:nvSpPr>
          <p:cNvPr id="10" name="Shape 7"/>
          <p:cNvSpPr/>
          <p:nvPr/>
        </p:nvSpPr>
        <p:spPr>
          <a:xfrm>
            <a:off x="594360" y="4178808"/>
            <a:ext cx="109728" cy="109728"/>
          </a:xfrm>
          <a:prstGeom prst="ellipse">
            <a:avLst/>
          </a:prstGeom>
          <a:solidFill>
            <a:srgbClr val="FF5F57"/>
          </a:solidFill>
          <a:ln w="12700">
            <a:solidFill>
              <a:srgbClr val="FF5F57"/>
            </a:solidFill>
            <a:prstDash val="solid"/>
          </a:ln>
        </p:spPr>
        <p:txBody>
          <a:bodyPr/>
          <a:lstStyle/>
          <a:p>
            <a:endParaRPr lang="en-US"/>
          </a:p>
        </p:txBody>
      </p:sp>
      <p:sp>
        <p:nvSpPr>
          <p:cNvPr id="11" name="Shape 8"/>
          <p:cNvSpPr/>
          <p:nvPr/>
        </p:nvSpPr>
        <p:spPr>
          <a:xfrm>
            <a:off x="749808" y="4178808"/>
            <a:ext cx="109728" cy="109728"/>
          </a:xfrm>
          <a:prstGeom prst="ellipse">
            <a:avLst/>
          </a:prstGeom>
          <a:solidFill>
            <a:srgbClr val="FEBC2E"/>
          </a:solidFill>
          <a:ln w="12700">
            <a:solidFill>
              <a:srgbClr val="FEBC2E"/>
            </a:solidFill>
            <a:prstDash val="solid"/>
          </a:ln>
        </p:spPr>
        <p:txBody>
          <a:bodyPr/>
          <a:lstStyle/>
          <a:p>
            <a:endParaRPr lang="en-US"/>
          </a:p>
        </p:txBody>
      </p:sp>
      <p:sp>
        <p:nvSpPr>
          <p:cNvPr id="12" name="Shape 9"/>
          <p:cNvSpPr/>
          <p:nvPr/>
        </p:nvSpPr>
        <p:spPr>
          <a:xfrm>
            <a:off x="905256" y="4178808"/>
            <a:ext cx="109728" cy="109728"/>
          </a:xfrm>
          <a:prstGeom prst="ellipse">
            <a:avLst/>
          </a:prstGeom>
          <a:solidFill>
            <a:srgbClr val="28C840"/>
          </a:solidFill>
          <a:ln w="12700">
            <a:solidFill>
              <a:srgbClr val="28C840"/>
            </a:solidFill>
            <a:prstDash val="solid"/>
          </a:ln>
        </p:spPr>
        <p:txBody>
          <a:bodyPr/>
          <a:lstStyle/>
          <a:p>
            <a:endParaRPr lang="en-US"/>
          </a:p>
        </p:txBody>
      </p:sp>
      <p:sp>
        <p:nvSpPr>
          <p:cNvPr id="13" name="Text 10"/>
          <p:cNvSpPr/>
          <p:nvPr/>
        </p:nvSpPr>
        <p:spPr>
          <a:xfrm>
            <a:off x="685800" y="4434840"/>
            <a:ext cx="7863840" cy="182880"/>
          </a:xfrm>
          <a:prstGeom prst="rect">
            <a:avLst/>
          </a:prstGeom>
          <a:noFill/>
          <a:ln/>
        </p:spPr>
        <p:txBody>
          <a:bodyPr wrap="square" lIns="0" tIns="0" rIns="0" bIns="0" rtlCol="0" anchor="t"/>
          <a:lstStyle/>
          <a:p>
            <a:pPr marL="0" indent="0">
              <a:spcAft>
                <a:spcPts val="300"/>
              </a:spcAft>
              <a:buNone/>
            </a:pPr>
            <a:r>
              <a:rPr lang="en-US" sz="1300" b="1" dirty="0">
                <a:solidFill>
                  <a:srgbClr val="E87040"/>
                </a:solidFill>
                <a:latin typeface="Consolas" pitchFamily="34" charset="0"/>
                <a:ea typeface="Consolas" pitchFamily="34" charset="-122"/>
                <a:cs typeface="Consolas" pitchFamily="34" charset="-120"/>
              </a:rPr>
              <a:t>$ </a:t>
            </a:r>
            <a:r>
              <a:rPr lang="en-US" sz="1300" dirty="0">
                <a:solidFill>
                  <a:srgbClr val="E5E5E5"/>
                </a:solidFill>
                <a:latin typeface="Consolas" pitchFamily="34" charset="0"/>
                <a:ea typeface="Consolas" pitchFamily="34" charset="-122"/>
                <a:cs typeface="Consolas" pitchFamily="34" charset="-120"/>
              </a:rPr>
              <a:t>ollama pull qwen2.5:14b    # then:    ollama run qwen2.5:14b</a:t>
            </a:r>
            <a:endParaRPr lang="en-US" sz="13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8">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22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Quick reference</a:t>
            </a:r>
            <a:endParaRPr lang="en-US" sz="3200" dirty="0"/>
          </a:p>
        </p:txBody>
      </p:sp>
      <p:sp>
        <p:nvSpPr>
          <p:cNvPr id="6" name="Text 4"/>
          <p:cNvSpPr/>
          <p:nvPr/>
        </p:nvSpPr>
        <p:spPr>
          <a:xfrm>
            <a:off x="457200" y="987552"/>
            <a:ext cx="8229600" cy="274320"/>
          </a:xfrm>
          <a:prstGeom prst="rect">
            <a:avLst/>
          </a:prstGeom>
          <a:noFill/>
          <a:ln/>
        </p:spPr>
        <p:txBody>
          <a:bodyPr wrap="square" lIns="0" tIns="0" rIns="0" bIns="0" rtlCol="0" anchor="ctr"/>
          <a:lstStyle/>
          <a:p>
            <a:pPr marL="0" indent="0">
              <a:buNone/>
            </a:pPr>
            <a:r>
              <a:rPr lang="en-US" sz="1300" i="1" dirty="0">
                <a:solidFill>
                  <a:srgbClr val="9A9A9A"/>
                </a:solidFill>
                <a:latin typeface="Calibri" pitchFamily="34" charset="0"/>
                <a:ea typeface="Calibri" pitchFamily="34" charset="-122"/>
                <a:cs typeface="Calibri" pitchFamily="34" charset="-120"/>
              </a:rPr>
              <a:t>Rip this slide. Tape it to your monitor.</a:t>
            </a:r>
            <a:endParaRPr lang="en-US" sz="1300" dirty="0"/>
          </a:p>
        </p:txBody>
      </p:sp>
      <p:graphicFrame>
        <p:nvGraphicFramePr>
          <p:cNvPr id="19" name="Table 0"/>
          <p:cNvGraphicFramePr>
            <a:graphicFrameLocks noGrp="1"/>
          </p:cNvGraphicFramePr>
          <p:nvPr>
            <p:extLst>
              <p:ext uri="{D42A27DB-BD31-4B8C-83A1-F6EECF244321}">
                <p14:modId xmlns:p14="http://schemas.microsoft.com/office/powerpoint/2010/main" val="1579011935"/>
              </p:ext>
            </p:extLst>
          </p:nvPr>
        </p:nvGraphicFramePr>
        <p:xfrm>
          <a:off x="457200" y="1417320"/>
          <a:ext cx="4069080" cy="2304288"/>
        </p:xfrm>
        <a:graphic>
          <a:graphicData uri="http://schemas.openxmlformats.org/drawingml/2006/table">
            <a:tbl>
              <a:tblPr/>
              <a:tblGrid>
                <a:gridCol w="2194560">
                  <a:extLst>
                    <a:ext uri="{9D8B030D-6E8A-4147-A177-3AD203B41FA5}">
                      <a16:colId xmlns:a16="http://schemas.microsoft.com/office/drawing/2014/main" val="20000"/>
                    </a:ext>
                  </a:extLst>
                </a:gridCol>
                <a:gridCol w="1874520">
                  <a:extLst>
                    <a:ext uri="{9D8B030D-6E8A-4147-A177-3AD203B41FA5}">
                      <a16:colId xmlns:a16="http://schemas.microsoft.com/office/drawing/2014/main" val="20001"/>
                    </a:ext>
                  </a:extLst>
                </a:gridCol>
              </a:tblGrid>
              <a:tr h="384048">
                <a:tc>
                  <a:txBody>
                    <a:bodyPr/>
                    <a:lstStyle/>
                    <a:p>
                      <a:pPr marL="0" indent="0">
                        <a:buNone/>
                      </a:pPr>
                      <a:r>
                        <a:rPr lang="en-US" sz="1100" b="1" dirty="0">
                          <a:solidFill>
                            <a:srgbClr val="E87040"/>
                          </a:solidFill>
                          <a:latin typeface="Arial Black" pitchFamily="34" charset="0"/>
                          <a:ea typeface="Arial Black" pitchFamily="34" charset="-122"/>
                          <a:cs typeface="Arial Black" pitchFamily="34" charset="-120"/>
                        </a:rPr>
                        <a:t>SHELL</a:t>
                      </a:r>
                      <a:endParaRPr lang="en-US" sz="1100" dirty="0">
                        <a:latin typeface="Arial Black" charset="0"/>
                        <a:ea typeface="Arial Black" charset="0"/>
                        <a:cs typeface="Arial Black"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A1A2E"/>
                    </a:solidFill>
                  </a:tcPr>
                </a:tc>
                <a:tc>
                  <a:txBody>
                    <a:bodyPr/>
                    <a:lstStyle/>
                    <a:p>
                      <a:pPr marL="0" indent="0">
                        <a:buNone/>
                      </a:pPr>
                      <a:r>
                        <a:rPr lang="en-US" sz="1100" b="1" dirty="0">
                          <a:solidFill>
                            <a:srgbClr val="E87040"/>
                          </a:solidFill>
                          <a:latin typeface="Arial Black" pitchFamily="34" charset="0"/>
                          <a:ea typeface="Arial Black" pitchFamily="34" charset="-122"/>
                          <a:cs typeface="Arial Black" pitchFamily="34" charset="-120"/>
                        </a:rPr>
                        <a:t>WHAT IT DOES</a:t>
                      </a:r>
                      <a:endParaRPr lang="en-US" sz="1100" dirty="0">
                        <a:latin typeface="Arial Black" charset="0"/>
                        <a:ea typeface="Arial Black" charset="0"/>
                        <a:cs typeface="Arial Black"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A1A2E"/>
                    </a:solidFill>
                  </a:tcPr>
                </a:tc>
                <a:extLst>
                  <a:ext uri="{0D108BD9-81ED-4DB2-BD59-A6C34878D82A}">
                    <a16:rowId xmlns:a16="http://schemas.microsoft.com/office/drawing/2014/main" val="10000"/>
                  </a:ext>
                </a:extLst>
              </a:tr>
              <a:tr h="384048">
                <a:tc>
                  <a:txBody>
                    <a:bodyPr/>
                    <a:lstStyle/>
                    <a:p>
                      <a:pPr marL="0" indent="0">
                        <a:buNone/>
                      </a:pPr>
                      <a:r>
                        <a:rPr lang="en-US" sz="1100" dirty="0">
                          <a:solidFill>
                            <a:srgbClr val="4CAF50"/>
                          </a:solidFill>
                          <a:latin typeface="Consolas" pitchFamily="34" charset="0"/>
                          <a:ea typeface="Consolas" pitchFamily="34" charset="-122"/>
                          <a:cs typeface="Consolas" pitchFamily="34" charset="-120"/>
                        </a:rPr>
                        <a:t>ollama pull &lt;model&gt;</a:t>
                      </a:r>
                      <a:endParaRPr lang="en-US" sz="11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100" dirty="0">
                          <a:solidFill>
                            <a:srgbClr val="E5E5E5"/>
                          </a:solidFill>
                          <a:latin typeface="Calibri" pitchFamily="34" charset="0"/>
                          <a:ea typeface="Calibri" pitchFamily="34" charset="-122"/>
                          <a:cs typeface="Calibri" pitchFamily="34" charset="-120"/>
                        </a:rPr>
                        <a:t>Download a model</a:t>
                      </a:r>
                      <a:endParaRPr lang="en-US" sz="11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1"/>
                  </a:ext>
                </a:extLst>
              </a:tr>
              <a:tr h="384048">
                <a:tc>
                  <a:txBody>
                    <a:bodyPr/>
                    <a:lstStyle/>
                    <a:p>
                      <a:pPr marL="0" indent="0">
                        <a:buNone/>
                      </a:pPr>
                      <a:r>
                        <a:rPr lang="en-US" sz="1100" dirty="0">
                          <a:solidFill>
                            <a:srgbClr val="4CAF50"/>
                          </a:solidFill>
                          <a:latin typeface="Consolas" pitchFamily="34" charset="0"/>
                          <a:ea typeface="Consolas" pitchFamily="34" charset="-122"/>
                          <a:cs typeface="Consolas" pitchFamily="34" charset="-120"/>
                        </a:rPr>
                        <a:t>ollama run &lt;model&gt;</a:t>
                      </a:r>
                      <a:endParaRPr lang="en-US" sz="11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100" dirty="0">
                          <a:solidFill>
                            <a:srgbClr val="E5E5E5"/>
                          </a:solidFill>
                          <a:latin typeface="Calibri" pitchFamily="34" charset="0"/>
                          <a:ea typeface="Calibri" pitchFamily="34" charset="-122"/>
                          <a:cs typeface="Calibri" pitchFamily="34" charset="-120"/>
                        </a:rPr>
                        <a:t>Start chatting</a:t>
                      </a:r>
                      <a:endParaRPr lang="en-US" sz="11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2"/>
                  </a:ext>
                </a:extLst>
              </a:tr>
              <a:tr h="384048">
                <a:tc>
                  <a:txBody>
                    <a:bodyPr/>
                    <a:lstStyle/>
                    <a:p>
                      <a:pPr marL="0" indent="0">
                        <a:buNone/>
                      </a:pPr>
                      <a:r>
                        <a:rPr lang="en-US" sz="1100" dirty="0">
                          <a:solidFill>
                            <a:srgbClr val="4CAF50"/>
                          </a:solidFill>
                          <a:latin typeface="Consolas" pitchFamily="34" charset="0"/>
                          <a:ea typeface="Consolas" pitchFamily="34" charset="-122"/>
                          <a:cs typeface="Consolas" pitchFamily="34" charset="-120"/>
                        </a:rPr>
                        <a:t>ollama list</a:t>
                      </a:r>
                      <a:endParaRPr lang="en-US" sz="11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100" dirty="0">
                          <a:solidFill>
                            <a:srgbClr val="E5E5E5"/>
                          </a:solidFill>
                          <a:latin typeface="Calibri" pitchFamily="34" charset="0"/>
                          <a:ea typeface="Calibri" pitchFamily="34" charset="-122"/>
                          <a:cs typeface="Calibri" pitchFamily="34" charset="-120"/>
                        </a:rPr>
                        <a:t>What you have downloaded</a:t>
                      </a:r>
                      <a:endParaRPr lang="en-US" sz="11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3"/>
                  </a:ext>
                </a:extLst>
              </a:tr>
              <a:tr h="384048">
                <a:tc>
                  <a:txBody>
                    <a:bodyPr/>
                    <a:lstStyle/>
                    <a:p>
                      <a:pPr marL="0" indent="0">
                        <a:buNone/>
                      </a:pPr>
                      <a:r>
                        <a:rPr lang="en-US" sz="1100" dirty="0">
                          <a:solidFill>
                            <a:srgbClr val="4CAF50"/>
                          </a:solidFill>
                          <a:latin typeface="Consolas" pitchFamily="34" charset="0"/>
                          <a:ea typeface="Consolas" pitchFamily="34" charset="-122"/>
                          <a:cs typeface="Consolas" pitchFamily="34" charset="-120"/>
                        </a:rPr>
                        <a:t>ollama ps</a:t>
                      </a:r>
                      <a:endParaRPr lang="en-US" sz="11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100" dirty="0">
                          <a:solidFill>
                            <a:srgbClr val="E5E5E5"/>
                          </a:solidFill>
                          <a:latin typeface="Calibri" pitchFamily="34" charset="0"/>
                          <a:ea typeface="Calibri" pitchFamily="34" charset="-122"/>
                          <a:cs typeface="Calibri" pitchFamily="34" charset="-120"/>
                        </a:rPr>
                        <a:t>What's in memory right now</a:t>
                      </a:r>
                      <a:endParaRPr lang="en-US" sz="11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4"/>
                  </a:ext>
                </a:extLst>
              </a:tr>
              <a:tr h="384048">
                <a:tc>
                  <a:txBody>
                    <a:bodyPr/>
                    <a:lstStyle/>
                    <a:p>
                      <a:pPr marL="0" indent="0">
                        <a:buNone/>
                      </a:pPr>
                      <a:r>
                        <a:rPr lang="en-US" sz="1100" dirty="0">
                          <a:solidFill>
                            <a:srgbClr val="4CAF50"/>
                          </a:solidFill>
                          <a:latin typeface="Consolas" pitchFamily="34" charset="0"/>
                          <a:ea typeface="Consolas" pitchFamily="34" charset="-122"/>
                          <a:cs typeface="Consolas" pitchFamily="34" charset="-120"/>
                        </a:rPr>
                        <a:t>ollama rm &lt;model&gt;</a:t>
                      </a:r>
                      <a:endParaRPr lang="en-US" sz="11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100" dirty="0">
                          <a:solidFill>
                            <a:srgbClr val="E5E5E5"/>
                          </a:solidFill>
                          <a:latin typeface="Calibri" pitchFamily="34" charset="0"/>
                          <a:ea typeface="Calibri" pitchFamily="34" charset="-122"/>
                          <a:cs typeface="Calibri" pitchFamily="34" charset="-120"/>
                        </a:rPr>
                        <a:t>Delete a model</a:t>
                      </a:r>
                      <a:endParaRPr lang="en-US" sz="11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5"/>
                  </a:ext>
                </a:extLst>
              </a:tr>
            </a:tbl>
          </a:graphicData>
        </a:graphic>
      </p:graphicFrame>
      <p:graphicFrame>
        <p:nvGraphicFramePr>
          <p:cNvPr id="37" name="Table 1"/>
          <p:cNvGraphicFramePr>
            <a:graphicFrameLocks noGrp="1"/>
          </p:cNvGraphicFramePr>
          <p:nvPr>
            <p:extLst>
              <p:ext uri="{D42A27DB-BD31-4B8C-83A1-F6EECF244321}">
                <p14:modId xmlns:p14="http://schemas.microsoft.com/office/powerpoint/2010/main" val="1579011935"/>
              </p:ext>
            </p:extLst>
          </p:nvPr>
        </p:nvGraphicFramePr>
        <p:xfrm>
          <a:off x="4617720" y="1417320"/>
          <a:ext cx="4069080" cy="2304288"/>
        </p:xfrm>
        <a:graphic>
          <a:graphicData uri="http://schemas.openxmlformats.org/drawingml/2006/table">
            <a:tbl>
              <a:tblPr/>
              <a:tblGrid>
                <a:gridCol w="2331720">
                  <a:extLst>
                    <a:ext uri="{9D8B030D-6E8A-4147-A177-3AD203B41FA5}">
                      <a16:colId xmlns:a16="http://schemas.microsoft.com/office/drawing/2014/main" val="20000"/>
                    </a:ext>
                  </a:extLst>
                </a:gridCol>
                <a:gridCol w="1737360">
                  <a:extLst>
                    <a:ext uri="{9D8B030D-6E8A-4147-A177-3AD203B41FA5}">
                      <a16:colId xmlns:a16="http://schemas.microsoft.com/office/drawing/2014/main" val="20001"/>
                    </a:ext>
                  </a:extLst>
                </a:gridCol>
              </a:tblGrid>
              <a:tr h="384048">
                <a:tc>
                  <a:txBody>
                    <a:bodyPr/>
                    <a:lstStyle/>
                    <a:p>
                      <a:pPr marL="0" indent="0">
                        <a:buNone/>
                      </a:pPr>
                      <a:r>
                        <a:rPr lang="en-US" sz="1100" b="1" dirty="0">
                          <a:solidFill>
                            <a:srgbClr val="E87040"/>
                          </a:solidFill>
                          <a:latin typeface="Arial Black" pitchFamily="34" charset="0"/>
                          <a:ea typeface="Arial Black" pitchFamily="34" charset="-122"/>
                          <a:cs typeface="Arial Black" pitchFamily="34" charset="-120"/>
                        </a:rPr>
                        <a:t>INSIDE THE CHAT</a:t>
                      </a:r>
                      <a:endParaRPr lang="en-US" sz="1100" dirty="0">
                        <a:latin typeface="Arial Black" charset="0"/>
                        <a:ea typeface="Arial Black" charset="0"/>
                        <a:cs typeface="Arial Black"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A1A2E"/>
                    </a:solidFill>
                  </a:tcPr>
                </a:tc>
                <a:tc>
                  <a:txBody>
                    <a:bodyPr/>
                    <a:lstStyle/>
                    <a:p>
                      <a:pPr marL="0" indent="0">
                        <a:buNone/>
                      </a:pPr>
                      <a:r>
                        <a:rPr lang="en-US" sz="1100" b="1" dirty="0">
                          <a:solidFill>
                            <a:srgbClr val="E87040"/>
                          </a:solidFill>
                          <a:latin typeface="Arial Black" pitchFamily="34" charset="0"/>
                          <a:ea typeface="Arial Black" pitchFamily="34" charset="-122"/>
                          <a:cs typeface="Arial Black" pitchFamily="34" charset="-120"/>
                        </a:rPr>
                        <a:t>WHAT IT DOES</a:t>
                      </a:r>
                      <a:endParaRPr lang="en-US" sz="1100" dirty="0">
                        <a:latin typeface="Arial Black" charset="0"/>
                        <a:ea typeface="Arial Black" charset="0"/>
                        <a:cs typeface="Arial Black"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A1A2E"/>
                    </a:solidFill>
                  </a:tcPr>
                </a:tc>
                <a:extLst>
                  <a:ext uri="{0D108BD9-81ED-4DB2-BD59-A6C34878D82A}">
                    <a16:rowId xmlns:a16="http://schemas.microsoft.com/office/drawing/2014/main" val="10000"/>
                  </a:ext>
                </a:extLst>
              </a:tr>
              <a:tr h="384048">
                <a:tc>
                  <a:txBody>
                    <a:bodyPr/>
                    <a:lstStyle/>
                    <a:p>
                      <a:pPr marL="0" indent="0">
                        <a:buNone/>
                      </a:pPr>
                      <a:r>
                        <a:rPr lang="en-US" sz="1100" dirty="0">
                          <a:solidFill>
                            <a:srgbClr val="4CAF50"/>
                          </a:solidFill>
                          <a:latin typeface="Consolas" pitchFamily="34" charset="0"/>
                          <a:ea typeface="Consolas" pitchFamily="34" charset="-122"/>
                          <a:cs typeface="Consolas" pitchFamily="34" charset="-120"/>
                        </a:rPr>
                        <a:t>/bye</a:t>
                      </a:r>
                      <a:endParaRPr lang="en-US" sz="11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100" dirty="0">
                          <a:solidFill>
                            <a:srgbClr val="E5E5E5"/>
                          </a:solidFill>
                          <a:latin typeface="Calibri" pitchFamily="34" charset="0"/>
                          <a:ea typeface="Calibri" pitchFamily="34" charset="-122"/>
                          <a:cs typeface="Calibri" pitchFamily="34" charset="-120"/>
                        </a:rPr>
                        <a:t>Exit</a:t>
                      </a:r>
                      <a:endParaRPr lang="en-US" sz="11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1"/>
                  </a:ext>
                </a:extLst>
              </a:tr>
              <a:tr h="384048">
                <a:tc>
                  <a:txBody>
                    <a:bodyPr/>
                    <a:lstStyle/>
                    <a:p>
                      <a:pPr marL="0" indent="0">
                        <a:buNone/>
                      </a:pPr>
                      <a:r>
                        <a:rPr lang="en-US" sz="1100" dirty="0">
                          <a:solidFill>
                            <a:srgbClr val="4CAF50"/>
                          </a:solidFill>
                          <a:latin typeface="Consolas" pitchFamily="34" charset="0"/>
                          <a:ea typeface="Consolas" pitchFamily="34" charset="-122"/>
                          <a:cs typeface="Consolas" pitchFamily="34" charset="-120"/>
                        </a:rPr>
                        <a:t>/clear</a:t>
                      </a:r>
                      <a:endParaRPr lang="en-US" sz="11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100" dirty="0">
                          <a:solidFill>
                            <a:srgbClr val="E5E5E5"/>
                          </a:solidFill>
                          <a:latin typeface="Calibri" pitchFamily="34" charset="0"/>
                          <a:ea typeface="Calibri" pitchFamily="34" charset="-122"/>
                          <a:cs typeface="Calibri" pitchFamily="34" charset="-120"/>
                        </a:rPr>
                        <a:t>Forget this conversation</a:t>
                      </a:r>
                      <a:endParaRPr lang="en-US" sz="11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2"/>
                  </a:ext>
                </a:extLst>
              </a:tr>
              <a:tr h="384048">
                <a:tc>
                  <a:txBody>
                    <a:bodyPr/>
                    <a:lstStyle/>
                    <a:p>
                      <a:pPr marL="0" indent="0">
                        <a:buNone/>
                      </a:pPr>
                      <a:r>
                        <a:rPr lang="en-US" sz="1100" dirty="0">
                          <a:solidFill>
                            <a:srgbClr val="4CAF50"/>
                          </a:solidFill>
                          <a:latin typeface="Consolas" pitchFamily="34" charset="0"/>
                          <a:ea typeface="Consolas" pitchFamily="34" charset="-122"/>
                          <a:cs typeface="Consolas" pitchFamily="34" charset="-120"/>
                        </a:rPr>
                        <a:t>/set system "..."</a:t>
                      </a:r>
                      <a:endParaRPr lang="en-US" sz="11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100" dirty="0">
                          <a:solidFill>
                            <a:srgbClr val="E5E5E5"/>
                          </a:solidFill>
                          <a:latin typeface="Calibri" pitchFamily="34" charset="0"/>
                          <a:ea typeface="Calibri" pitchFamily="34" charset="-122"/>
                          <a:cs typeface="Calibri" pitchFamily="34" charset="-120"/>
                        </a:rPr>
                        <a:t>Give it a role</a:t>
                      </a:r>
                      <a:endParaRPr lang="en-US" sz="11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3"/>
                  </a:ext>
                </a:extLst>
              </a:tr>
              <a:tr h="384048">
                <a:tc>
                  <a:txBody>
                    <a:bodyPr/>
                    <a:lstStyle/>
                    <a:p>
                      <a:pPr marL="0" indent="0">
                        <a:buNone/>
                      </a:pPr>
                      <a:r>
                        <a:rPr lang="en-US" sz="1100" dirty="0">
                          <a:solidFill>
                            <a:srgbClr val="4CAF50"/>
                          </a:solidFill>
                          <a:latin typeface="Consolas" pitchFamily="34" charset="0"/>
                          <a:ea typeface="Consolas" pitchFamily="34" charset="-122"/>
                          <a:cs typeface="Consolas" pitchFamily="34" charset="-120"/>
                        </a:rPr>
                        <a:t>/set parameter temperature</a:t>
                      </a:r>
                      <a:endParaRPr lang="en-US" sz="11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100" dirty="0">
                          <a:solidFill>
                            <a:srgbClr val="E5E5E5"/>
                          </a:solidFill>
                          <a:latin typeface="Calibri" pitchFamily="34" charset="0"/>
                          <a:ea typeface="Calibri" pitchFamily="34" charset="-122"/>
                          <a:cs typeface="Calibri" pitchFamily="34" charset="-120"/>
                        </a:rPr>
                        <a:t>Dial precision vs. creativity</a:t>
                      </a:r>
                      <a:endParaRPr lang="en-US" sz="11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4"/>
                  </a:ext>
                </a:extLst>
              </a:tr>
              <a:tr h="384048">
                <a:tc>
                  <a:txBody>
                    <a:bodyPr/>
                    <a:lstStyle/>
                    <a:p>
                      <a:pPr marL="0" indent="0">
                        <a:buNone/>
                      </a:pPr>
                      <a:r>
                        <a:rPr lang="en-US" sz="1100" dirty="0">
                          <a:solidFill>
                            <a:srgbClr val="4CAF50"/>
                          </a:solidFill>
                          <a:latin typeface="Consolas" pitchFamily="34" charset="0"/>
                          <a:ea typeface="Consolas" pitchFamily="34" charset="-122"/>
                          <a:cs typeface="Consolas" pitchFamily="34" charset="-120"/>
                        </a:rPr>
                        <a:t>/show info</a:t>
                      </a:r>
                      <a:endParaRPr lang="en-US" sz="1100" dirty="0">
                        <a:latin typeface="Consolas" charset="0"/>
                        <a:ea typeface="Consolas" charset="0"/>
                        <a:cs typeface="Consolas"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tc>
                  <a:txBody>
                    <a:bodyPr/>
                    <a:lstStyle/>
                    <a:p>
                      <a:pPr marL="0" indent="0">
                        <a:buNone/>
                      </a:pPr>
                      <a:r>
                        <a:rPr lang="en-US" sz="1100" dirty="0">
                          <a:solidFill>
                            <a:srgbClr val="E5E5E5"/>
                          </a:solidFill>
                          <a:latin typeface="Calibri" pitchFamily="34" charset="0"/>
                          <a:ea typeface="Calibri" pitchFamily="34" charset="-122"/>
                          <a:cs typeface="Calibri" pitchFamily="34" charset="-120"/>
                        </a:rPr>
                        <a:t>Model specs</a:t>
                      </a:r>
                      <a:endParaRPr lang="en-US" sz="1100" dirty="0">
                        <a:latin typeface="Calibri" charset="0"/>
                        <a:ea typeface="Calibri" charset="0"/>
                        <a:cs typeface="Calibri" charset="0"/>
                      </a:endParaRPr>
                    </a:p>
                  </a:txBody>
                  <a:tcPr anchor="ctr">
                    <a:lnL w="6350" cap="flat" cmpd="sng" algn="ctr">
                      <a:solidFill>
                        <a:srgbClr val="1A1A2E"/>
                      </a:solidFill>
                      <a:prstDash val="solid"/>
                      <a:round/>
                      <a:headEnd type="none" w="med" len="med"/>
                      <a:tailEnd type="none" w="med" len="med"/>
                    </a:lnL>
                    <a:lnR w="6350" cap="flat" cmpd="sng" algn="ctr">
                      <a:solidFill>
                        <a:srgbClr val="1A1A2E"/>
                      </a:solidFill>
                      <a:prstDash val="solid"/>
                      <a:round/>
                      <a:headEnd type="none" w="med" len="med"/>
                      <a:tailEnd type="none" w="med" len="med"/>
                    </a:lnR>
                    <a:lnT w="6350" cap="flat" cmpd="sng" algn="ctr">
                      <a:solidFill>
                        <a:srgbClr val="1A1A2E"/>
                      </a:solidFill>
                      <a:prstDash val="solid"/>
                      <a:round/>
                      <a:headEnd type="none" w="med" len="med"/>
                      <a:tailEnd type="none" w="med" len="med"/>
                    </a:lnT>
                    <a:lnB w="6350" cap="flat" cmpd="sng" algn="ctr">
                      <a:solidFill>
                        <a:srgbClr val="1A1A2E"/>
                      </a:solidFill>
                      <a:prstDash val="solid"/>
                      <a:round/>
                      <a:headEnd type="none" w="med" len="med"/>
                      <a:tailEnd type="none" w="med" len="med"/>
                    </a:lnB>
                    <a:solidFill>
                      <a:srgbClr val="12121E"/>
                    </a:solidFill>
                  </a:tcPr>
                </a:tc>
                <a:extLst>
                  <a:ext uri="{0D108BD9-81ED-4DB2-BD59-A6C34878D82A}">
                    <a16:rowId xmlns:a16="http://schemas.microsoft.com/office/drawing/2014/main" val="10005"/>
                  </a:ext>
                </a:extLst>
              </a:tr>
            </a:tbl>
          </a:graphicData>
        </a:graphic>
      </p:graphicFrame>
      <p:sp>
        <p:nvSpPr>
          <p:cNvPr id="9" name="Shape 5"/>
          <p:cNvSpPr/>
          <p:nvPr/>
        </p:nvSpPr>
        <p:spPr>
          <a:xfrm>
            <a:off x="457200" y="3886200"/>
            <a:ext cx="8229600" cy="868680"/>
          </a:xfrm>
          <a:prstGeom prst="rect">
            <a:avLst/>
          </a:prstGeom>
          <a:solidFill>
            <a:srgbClr val="12121E"/>
          </a:solidFill>
          <a:ln w="9525">
            <a:solidFill>
              <a:srgbClr val="1A1A2E"/>
            </a:solidFill>
            <a:prstDash val="solid"/>
          </a:ln>
        </p:spPr>
        <p:txBody>
          <a:bodyPr/>
          <a:lstStyle/>
          <a:p>
            <a:endParaRPr lang="en-US"/>
          </a:p>
        </p:txBody>
      </p:sp>
      <p:sp>
        <p:nvSpPr>
          <p:cNvPr id="10" name="Shape 6"/>
          <p:cNvSpPr/>
          <p:nvPr/>
        </p:nvSpPr>
        <p:spPr>
          <a:xfrm>
            <a:off x="457200" y="3886200"/>
            <a:ext cx="73152" cy="868680"/>
          </a:xfrm>
          <a:prstGeom prst="rect">
            <a:avLst/>
          </a:prstGeom>
          <a:solidFill>
            <a:srgbClr val="E87040"/>
          </a:solidFill>
          <a:ln w="12700">
            <a:solidFill>
              <a:srgbClr val="E87040"/>
            </a:solidFill>
            <a:prstDash val="solid"/>
          </a:ln>
        </p:spPr>
        <p:txBody>
          <a:bodyPr/>
          <a:lstStyle/>
          <a:p>
            <a:endParaRPr lang="en-US"/>
          </a:p>
        </p:txBody>
      </p:sp>
      <p:sp>
        <p:nvSpPr>
          <p:cNvPr id="11" name="Text 7"/>
          <p:cNvSpPr/>
          <p:nvPr/>
        </p:nvSpPr>
        <p:spPr>
          <a:xfrm>
            <a:off x="685800" y="4023360"/>
            <a:ext cx="7909560" cy="32004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TEMPERATURE CHEAT SHEET</a:t>
            </a:r>
            <a:endParaRPr lang="en-US" sz="1400" dirty="0"/>
          </a:p>
        </p:txBody>
      </p:sp>
      <p:sp>
        <p:nvSpPr>
          <p:cNvPr id="12" name="Text 8"/>
          <p:cNvSpPr/>
          <p:nvPr/>
        </p:nvSpPr>
        <p:spPr>
          <a:xfrm>
            <a:off x="685800" y="4370832"/>
            <a:ext cx="7909560" cy="320040"/>
          </a:xfrm>
          <a:prstGeom prst="rect">
            <a:avLst/>
          </a:prstGeom>
          <a:noFill/>
          <a:ln/>
        </p:spPr>
        <p:txBody>
          <a:bodyPr wrap="square" lIns="0" tIns="0" rIns="0" bIns="0" rtlCol="0" anchor="t"/>
          <a:lstStyle/>
          <a:p>
            <a:pPr marL="0" indent="0">
              <a:spcAft>
                <a:spcPts val="200"/>
              </a:spcAft>
              <a:buNone/>
            </a:pPr>
            <a:r>
              <a:rPr lang="en-US" sz="1150" b="1" dirty="0">
                <a:solidFill>
                  <a:srgbClr val="E87040"/>
                </a:solidFill>
                <a:latin typeface="Consolas" pitchFamily="34" charset="0"/>
                <a:ea typeface="Consolas" pitchFamily="34" charset="-122"/>
                <a:cs typeface="Consolas" pitchFamily="34" charset="-120"/>
              </a:rPr>
              <a:t>0.0 – 0.3  </a:t>
            </a:r>
            <a:r>
              <a:rPr lang="en-US" sz="1150" dirty="0">
                <a:solidFill>
                  <a:srgbClr val="E5E5E5"/>
                </a:solidFill>
                <a:latin typeface="Calibri" pitchFamily="34" charset="0"/>
                <a:ea typeface="Calibri" pitchFamily="34" charset="-122"/>
                <a:cs typeface="Calibri" pitchFamily="34" charset="-120"/>
              </a:rPr>
              <a:t>facts, policy, code    ·   </a:t>
            </a:r>
            <a:r>
              <a:rPr lang="en-US" sz="1150" b="1" dirty="0">
                <a:solidFill>
                  <a:srgbClr val="E87040"/>
                </a:solidFill>
                <a:latin typeface="Consolas" pitchFamily="34" charset="0"/>
                <a:ea typeface="Consolas" pitchFamily="34" charset="-122"/>
                <a:cs typeface="Consolas" pitchFamily="34" charset="-120"/>
              </a:rPr>
              <a:t>0.4 – 0.7  </a:t>
            </a:r>
            <a:r>
              <a:rPr lang="en-US" sz="1150" dirty="0">
                <a:solidFill>
                  <a:srgbClr val="E5E5E5"/>
                </a:solidFill>
                <a:latin typeface="Calibri" pitchFamily="34" charset="0"/>
                <a:ea typeface="Calibri" pitchFamily="34" charset="-122"/>
                <a:cs typeface="Calibri" pitchFamily="34" charset="-120"/>
              </a:rPr>
              <a:t>balanced, general chat   ·   </a:t>
            </a:r>
            <a:r>
              <a:rPr lang="en-US" sz="1150" b="1" dirty="0">
                <a:solidFill>
                  <a:srgbClr val="E87040"/>
                </a:solidFill>
                <a:latin typeface="Consolas" pitchFamily="34" charset="0"/>
                <a:ea typeface="Consolas" pitchFamily="34" charset="-122"/>
                <a:cs typeface="Consolas" pitchFamily="34" charset="-120"/>
              </a:rPr>
              <a:t>0.8 – 1.2  </a:t>
            </a:r>
            <a:r>
              <a:rPr lang="en-US" sz="1150" dirty="0">
                <a:solidFill>
                  <a:srgbClr val="E5E5E5"/>
                </a:solidFill>
                <a:latin typeface="Calibri" pitchFamily="34" charset="0"/>
                <a:ea typeface="Calibri" pitchFamily="34" charset="-122"/>
                <a:cs typeface="Calibri" pitchFamily="34" charset="-120"/>
              </a:rPr>
              <a:t>brainstorming, persona play</a:t>
            </a:r>
            <a:endParaRPr lang="en-US" sz="115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9">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23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Go deeper</a:t>
            </a:r>
            <a:endParaRPr lang="en-US" sz="3200" dirty="0"/>
          </a:p>
        </p:txBody>
      </p:sp>
      <p:sp>
        <p:nvSpPr>
          <p:cNvPr id="6" name="Shape 4"/>
          <p:cNvSpPr/>
          <p:nvPr/>
        </p:nvSpPr>
        <p:spPr>
          <a:xfrm>
            <a:off x="457200" y="1234440"/>
            <a:ext cx="4069080" cy="3474720"/>
          </a:xfrm>
          <a:prstGeom prst="rect">
            <a:avLst/>
          </a:prstGeom>
          <a:solidFill>
            <a:srgbClr val="12121E"/>
          </a:solidFill>
          <a:ln w="9525">
            <a:solidFill>
              <a:srgbClr val="1A1A2E"/>
            </a:solidFill>
            <a:prstDash val="solid"/>
          </a:ln>
        </p:spPr>
        <p:txBody>
          <a:bodyPr/>
          <a:lstStyle/>
          <a:p>
            <a:endParaRPr lang="en-US"/>
          </a:p>
        </p:txBody>
      </p:sp>
      <p:sp>
        <p:nvSpPr>
          <p:cNvPr id="7" name="Shape 5"/>
          <p:cNvSpPr/>
          <p:nvPr/>
        </p:nvSpPr>
        <p:spPr>
          <a:xfrm>
            <a:off x="457200" y="1234440"/>
            <a:ext cx="73152" cy="3474720"/>
          </a:xfrm>
          <a:prstGeom prst="rect">
            <a:avLst/>
          </a:prstGeom>
          <a:solidFill>
            <a:srgbClr val="E87040"/>
          </a:solidFill>
          <a:ln w="12700">
            <a:solidFill>
              <a:srgbClr val="E87040"/>
            </a:solidFill>
            <a:prstDash val="solid"/>
          </a:ln>
        </p:spPr>
        <p:txBody>
          <a:bodyPr/>
          <a:lstStyle/>
          <a:p>
            <a:endParaRPr lang="en-US"/>
          </a:p>
        </p:txBody>
      </p:sp>
      <p:sp>
        <p:nvSpPr>
          <p:cNvPr id="8" name="Text 6"/>
          <p:cNvSpPr/>
          <p:nvPr/>
        </p:nvSpPr>
        <p:spPr>
          <a:xfrm>
            <a:off x="685800" y="1371600"/>
            <a:ext cx="3749040" cy="32004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THE STUFF YOU'LL ACTUALLY USE</a:t>
            </a:r>
            <a:endParaRPr lang="en-US" sz="1400" dirty="0"/>
          </a:p>
        </p:txBody>
      </p:sp>
      <p:sp>
        <p:nvSpPr>
          <p:cNvPr id="9" name="Text 7"/>
          <p:cNvSpPr/>
          <p:nvPr/>
        </p:nvSpPr>
        <p:spPr>
          <a:xfrm>
            <a:off x="685800" y="1719072"/>
            <a:ext cx="3749040" cy="2926080"/>
          </a:xfrm>
          <a:prstGeom prst="rect">
            <a:avLst/>
          </a:prstGeom>
          <a:noFill/>
          <a:ln/>
        </p:spPr>
        <p:txBody>
          <a:bodyPr wrap="square" lIns="0" tIns="0" rIns="0" bIns="0" rtlCol="0" anchor="t"/>
          <a:lstStyle/>
          <a:p>
            <a:pPr marL="0" indent="0">
              <a:spcAft>
                <a:spcPts val="200"/>
              </a:spcAft>
              <a:buNone/>
            </a:pPr>
            <a:r>
              <a:rPr lang="en-US" sz="1150" b="1" dirty="0">
                <a:solidFill>
                  <a:srgbClr val="E87040"/>
                </a:solidFill>
                <a:latin typeface="Consolas" pitchFamily="34" charset="0"/>
                <a:ea typeface="Consolas" pitchFamily="34" charset="-122"/>
                <a:cs typeface="Consolas" pitchFamily="34" charset="-120"/>
              </a:rPr>
              <a:t>ollama.com</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Installers, docs, getting started.</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E87040"/>
                </a:solidFill>
                <a:latin typeface="Consolas" pitchFamily="34" charset="0"/>
                <a:ea typeface="Consolas" pitchFamily="34" charset="-122"/>
                <a:cs typeface="Consolas" pitchFamily="34" charset="-120"/>
              </a:rPr>
              <a:t>ollama.com/library</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Every model you can pull. Browse by size.</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E87040"/>
                </a:solidFill>
                <a:latin typeface="Consolas" pitchFamily="34" charset="0"/>
                <a:ea typeface="Consolas" pitchFamily="34" charset="-122"/>
                <a:cs typeface="Consolas" pitchFamily="34" charset="-120"/>
              </a:rPr>
              <a:t>nist.gov/artificial-intelligence</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NIST AI Risk Management Framework.</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E87040"/>
                </a:solidFill>
                <a:latin typeface="Consolas" pitchFamily="34" charset="0"/>
                <a:ea typeface="Consolas" pitchFamily="34" charset="-122"/>
                <a:cs typeface="Consolas" pitchFamily="34" charset="-120"/>
              </a:rPr>
              <a:t>owasp.org  →  Top 10 for LLMs</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Where the attacks against AI apps live.</a:t>
            </a:r>
            <a:endParaRPr lang="en-US" sz="1150" dirty="0"/>
          </a:p>
        </p:txBody>
      </p:sp>
      <p:sp>
        <p:nvSpPr>
          <p:cNvPr id="10" name="Shape 8"/>
          <p:cNvSpPr/>
          <p:nvPr/>
        </p:nvSpPr>
        <p:spPr>
          <a:xfrm>
            <a:off x="4617720" y="1234440"/>
            <a:ext cx="4069080" cy="3474720"/>
          </a:xfrm>
          <a:prstGeom prst="rect">
            <a:avLst/>
          </a:prstGeom>
          <a:solidFill>
            <a:srgbClr val="12121E"/>
          </a:solidFill>
          <a:ln w="9525">
            <a:solidFill>
              <a:srgbClr val="1A1A2E"/>
            </a:solidFill>
            <a:prstDash val="solid"/>
          </a:ln>
        </p:spPr>
        <p:txBody>
          <a:bodyPr/>
          <a:lstStyle/>
          <a:p>
            <a:endParaRPr lang="en-US"/>
          </a:p>
        </p:txBody>
      </p:sp>
      <p:sp>
        <p:nvSpPr>
          <p:cNvPr id="11" name="Shape 9"/>
          <p:cNvSpPr/>
          <p:nvPr/>
        </p:nvSpPr>
        <p:spPr>
          <a:xfrm>
            <a:off x="4617720" y="1234440"/>
            <a:ext cx="73152" cy="3474720"/>
          </a:xfrm>
          <a:prstGeom prst="rect">
            <a:avLst/>
          </a:prstGeom>
          <a:solidFill>
            <a:srgbClr val="4FC3F7"/>
          </a:solidFill>
          <a:ln w="12700">
            <a:solidFill>
              <a:srgbClr val="4FC3F7"/>
            </a:solidFill>
            <a:prstDash val="solid"/>
          </a:ln>
        </p:spPr>
        <p:txBody>
          <a:bodyPr/>
          <a:lstStyle/>
          <a:p>
            <a:endParaRPr lang="en-US"/>
          </a:p>
        </p:txBody>
      </p:sp>
      <p:sp>
        <p:nvSpPr>
          <p:cNvPr id="12" name="Text 10"/>
          <p:cNvSpPr/>
          <p:nvPr/>
        </p:nvSpPr>
        <p:spPr>
          <a:xfrm>
            <a:off x="4846320" y="1371600"/>
            <a:ext cx="3749040" cy="320040"/>
          </a:xfrm>
          <a:prstGeom prst="rect">
            <a:avLst/>
          </a:prstGeom>
          <a:noFill/>
          <a:ln/>
        </p:spPr>
        <p:txBody>
          <a:bodyPr wrap="square" lIns="0" tIns="0" rIns="0" bIns="0" rtlCol="0" anchor="ctr"/>
          <a:lstStyle/>
          <a:p>
            <a:pPr marL="0" indent="0">
              <a:buNone/>
            </a:pPr>
            <a:r>
              <a:rPr lang="en-US" sz="1400" b="1" kern="0" spc="-50" dirty="0">
                <a:solidFill>
                  <a:srgbClr val="4FC3F7"/>
                </a:solidFill>
                <a:latin typeface="Arial Black" pitchFamily="34" charset="0"/>
                <a:ea typeface="Arial Black" pitchFamily="34" charset="-122"/>
                <a:cs typeface="Arial Black" pitchFamily="34" charset="-120"/>
              </a:rPr>
              <a:t>THE CASTAWAYS, LIVE</a:t>
            </a:r>
            <a:endParaRPr lang="en-US" sz="1400" dirty="0"/>
          </a:p>
        </p:txBody>
      </p:sp>
      <p:sp>
        <p:nvSpPr>
          <p:cNvPr id="13" name="Text 11"/>
          <p:cNvSpPr/>
          <p:nvPr/>
        </p:nvSpPr>
        <p:spPr>
          <a:xfrm>
            <a:off x="4846320" y="1719072"/>
            <a:ext cx="3749040" cy="2926080"/>
          </a:xfrm>
          <a:prstGeom prst="rect">
            <a:avLst/>
          </a:prstGeom>
          <a:noFill/>
          <a:ln/>
        </p:spPr>
        <p:txBody>
          <a:bodyPr wrap="square" lIns="0" tIns="0" rIns="0" bIns="0" rtlCol="0" anchor="t"/>
          <a:lstStyle/>
          <a:p>
            <a:pPr marL="0" indent="0">
              <a:spcAft>
                <a:spcPts val="200"/>
              </a:spcAft>
              <a:buNone/>
            </a:pPr>
            <a:r>
              <a:rPr lang="en-US" sz="1150" b="1" dirty="0">
                <a:solidFill>
                  <a:srgbClr val="4FC3F7"/>
                </a:solidFill>
                <a:latin typeface="Consolas" pitchFamily="34" charset="0"/>
                <a:ea typeface="Consolas" pitchFamily="34" charset="-122"/>
                <a:cs typeface="Consolas" pitchFamily="34" charset="-120"/>
              </a:rPr>
              <a:t>instockornot.club</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Drop Watcher + the public blog.</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4FC3F7"/>
                </a:solidFill>
                <a:latin typeface="Consolas" pitchFamily="34" charset="0"/>
                <a:ea typeface="Consolas" pitchFamily="34" charset="-122"/>
                <a:cs typeface="Consolas" pitchFamily="34" charset="-120"/>
              </a:rPr>
              <a:t>billboard.instockornot.club</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The Billboard. Invite-only beta.</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4FC3F7"/>
                </a:solidFill>
                <a:latin typeface="Consolas" pitchFamily="34" charset="0"/>
                <a:ea typeface="Consolas" pitchFamily="34" charset="-122"/>
                <a:cs typeface="Consolas" pitchFamily="34" charset="-120"/>
              </a:rPr>
              <a:t>instockornot.club/blog.html</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The Skipper — logs from every Claude in the org.</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4FC3F7"/>
                </a:solidFill>
                <a:latin typeface="Consolas" pitchFamily="34" charset="0"/>
                <a:ea typeface="Consolas" pitchFamily="34" charset="-122"/>
                <a:cs typeface="Consolas" pitchFamily="34" charset="-120"/>
              </a:rPr>
              <a:t>instockornot.club/annual.html</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First Annual Shareholders Meeting deck.</a:t>
            </a:r>
            <a:endParaRPr lang="en-US" sz="115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0">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24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914400"/>
            <a:ext cx="8229600" cy="502920"/>
          </a:xfrm>
          <a:prstGeom prst="rect">
            <a:avLst/>
          </a:prstGeom>
          <a:noFill/>
          <a:ln/>
        </p:spPr>
        <p:txBody>
          <a:bodyPr wrap="square" lIns="0" tIns="0" rIns="0" bIns="0" rtlCol="0" anchor="ctr"/>
          <a:lstStyle/>
          <a:p>
            <a:pPr marL="0" indent="0" algn="ctr">
              <a:buNone/>
            </a:pPr>
            <a:r>
              <a:rPr lang="en-US" sz="2200" i="1" dirty="0">
                <a:solidFill>
                  <a:srgbClr val="9A9A9A"/>
                </a:solidFill>
                <a:latin typeface="Calibri" pitchFamily="34" charset="0"/>
                <a:ea typeface="Calibri" pitchFamily="34" charset="-122"/>
                <a:cs typeface="Calibri" pitchFamily="34" charset="-120"/>
              </a:rPr>
              <a:t>When someone says "AI" they mean the app.</a:t>
            </a:r>
            <a:endParaRPr lang="en-US" sz="2200" dirty="0"/>
          </a:p>
        </p:txBody>
      </p:sp>
      <p:sp>
        <p:nvSpPr>
          <p:cNvPr id="5" name="Text 3"/>
          <p:cNvSpPr/>
          <p:nvPr/>
        </p:nvSpPr>
        <p:spPr>
          <a:xfrm>
            <a:off x="457200" y="1463040"/>
            <a:ext cx="8229600" cy="457200"/>
          </a:xfrm>
          <a:prstGeom prst="rect">
            <a:avLst/>
          </a:prstGeom>
          <a:noFill/>
          <a:ln/>
        </p:spPr>
        <p:txBody>
          <a:bodyPr wrap="square" lIns="0" tIns="0" rIns="0" bIns="0" rtlCol="0" anchor="ctr"/>
          <a:lstStyle/>
          <a:p>
            <a:pPr marL="0" indent="0" algn="ctr">
              <a:buNone/>
            </a:pPr>
            <a:r>
              <a:rPr lang="en-US" sz="2000" i="1" dirty="0">
                <a:solidFill>
                  <a:srgbClr val="9A9A9A"/>
                </a:solidFill>
                <a:latin typeface="Calibri" pitchFamily="34" charset="0"/>
                <a:ea typeface="Calibri" pitchFamily="34" charset="-122"/>
                <a:cs typeface="Calibri" pitchFamily="34" charset="-120"/>
              </a:rPr>
              <a:t>That's the surface.</a:t>
            </a:r>
            <a:endParaRPr lang="en-US" sz="2000" dirty="0"/>
          </a:p>
        </p:txBody>
      </p:sp>
      <p:sp>
        <p:nvSpPr>
          <p:cNvPr id="6" name="Text 4"/>
          <p:cNvSpPr/>
          <p:nvPr/>
        </p:nvSpPr>
        <p:spPr>
          <a:xfrm>
            <a:off x="457200" y="2103120"/>
            <a:ext cx="8229600" cy="365760"/>
          </a:xfrm>
          <a:prstGeom prst="rect">
            <a:avLst/>
          </a:prstGeom>
          <a:noFill/>
          <a:ln/>
        </p:spPr>
        <p:txBody>
          <a:bodyPr wrap="square" lIns="0" tIns="0" rIns="0" bIns="0" rtlCol="0" anchor="ctr"/>
          <a:lstStyle/>
          <a:p>
            <a:pPr marL="0" indent="0" algn="ctr">
              <a:buNone/>
            </a:pPr>
            <a:r>
              <a:rPr lang="en-US" sz="1600" dirty="0">
                <a:solidFill>
                  <a:srgbClr val="E5E5E5"/>
                </a:solidFill>
                <a:latin typeface="Calibri" pitchFamily="34" charset="0"/>
                <a:ea typeface="Calibri" pitchFamily="34" charset="-122"/>
                <a:cs typeface="Calibri" pitchFamily="34" charset="-120"/>
              </a:rPr>
              <a:t>Underneath:</a:t>
            </a:r>
            <a:endParaRPr lang="en-US" sz="1600" dirty="0"/>
          </a:p>
        </p:txBody>
      </p:sp>
      <p:sp>
        <p:nvSpPr>
          <p:cNvPr id="7" name="Text 5"/>
          <p:cNvSpPr/>
          <p:nvPr/>
        </p:nvSpPr>
        <p:spPr>
          <a:xfrm>
            <a:off x="457200" y="2514600"/>
            <a:ext cx="8229600" cy="457200"/>
          </a:xfrm>
          <a:prstGeom prst="rect">
            <a:avLst/>
          </a:prstGeom>
          <a:noFill/>
          <a:ln/>
        </p:spPr>
        <p:txBody>
          <a:bodyPr wrap="square" lIns="0" tIns="0" rIns="0" bIns="0" rtlCol="0" anchor="ctr"/>
          <a:lstStyle/>
          <a:p>
            <a:pPr marL="0" indent="0" algn="ctr">
              <a:buNone/>
            </a:pPr>
            <a:r>
              <a:rPr lang="en-US" sz="1900" dirty="0">
                <a:solidFill>
                  <a:srgbClr val="9A9A9A"/>
                </a:solidFill>
                <a:latin typeface="Calibri" pitchFamily="34" charset="0"/>
                <a:ea typeface="Calibri" pitchFamily="34" charset="-122"/>
                <a:cs typeface="Calibri" pitchFamily="34" charset="-120"/>
              </a:rPr>
              <a:t>a </a:t>
            </a:r>
            <a:r>
              <a:rPr lang="en-US" sz="1900" b="1" dirty="0">
                <a:solidFill>
                  <a:srgbClr val="E87040"/>
                </a:solidFill>
                <a:latin typeface="Calibri" pitchFamily="34" charset="0"/>
                <a:ea typeface="Calibri" pitchFamily="34" charset="-122"/>
                <a:cs typeface="Calibri" pitchFamily="34" charset="-120"/>
              </a:rPr>
              <a:t>model</a:t>
            </a:r>
            <a:r>
              <a:rPr lang="en-US" sz="1900" dirty="0">
                <a:solidFill>
                  <a:srgbClr val="9A9A9A"/>
                </a:solidFill>
                <a:latin typeface="Calibri" pitchFamily="34" charset="0"/>
                <a:ea typeface="Calibri" pitchFamily="34" charset="-122"/>
                <a:cs typeface="Calibri" pitchFamily="34" charset="-120"/>
              </a:rPr>
              <a:t>, running </a:t>
            </a:r>
            <a:r>
              <a:rPr lang="en-US" sz="1900" b="1" dirty="0">
                <a:solidFill>
                  <a:srgbClr val="E87040"/>
                </a:solidFill>
                <a:latin typeface="Calibri" pitchFamily="34" charset="0"/>
                <a:ea typeface="Calibri" pitchFamily="34" charset="-122"/>
                <a:cs typeface="Calibri" pitchFamily="34" charset="-120"/>
              </a:rPr>
              <a:t>inference</a:t>
            </a:r>
            <a:r>
              <a:rPr lang="en-US" sz="1900" dirty="0">
                <a:solidFill>
                  <a:srgbClr val="9A9A9A"/>
                </a:solidFill>
                <a:latin typeface="Calibri" pitchFamily="34" charset="0"/>
                <a:ea typeface="Calibri" pitchFamily="34" charset="-122"/>
                <a:cs typeface="Calibri" pitchFamily="34" charset="-120"/>
              </a:rPr>
              <a:t>, inside a </a:t>
            </a:r>
            <a:r>
              <a:rPr lang="en-US" sz="1900" b="1" dirty="0">
                <a:solidFill>
                  <a:srgbClr val="E87040"/>
                </a:solidFill>
                <a:latin typeface="Calibri" pitchFamily="34" charset="0"/>
                <a:ea typeface="Calibri" pitchFamily="34" charset="-122"/>
                <a:cs typeface="Calibri" pitchFamily="34" charset="-120"/>
              </a:rPr>
              <a:t>context window</a:t>
            </a:r>
            <a:r>
              <a:rPr lang="en-US" sz="1900" dirty="0">
                <a:solidFill>
                  <a:srgbClr val="9A9A9A"/>
                </a:solidFill>
                <a:latin typeface="Calibri" pitchFamily="34" charset="0"/>
                <a:ea typeface="Calibri" pitchFamily="34" charset="-122"/>
                <a:cs typeface="Calibri" pitchFamily="34" charset="-120"/>
              </a:rPr>
              <a:t>, steered by </a:t>
            </a:r>
            <a:r>
              <a:rPr lang="en-US" sz="1900" b="1" dirty="0">
                <a:solidFill>
                  <a:srgbClr val="E87040"/>
                </a:solidFill>
                <a:latin typeface="Calibri" pitchFamily="34" charset="0"/>
                <a:ea typeface="Calibri" pitchFamily="34" charset="-122"/>
                <a:cs typeface="Calibri" pitchFamily="34" charset="-120"/>
              </a:rPr>
              <a:t>parameters</a:t>
            </a:r>
            <a:r>
              <a:rPr lang="en-US" sz="1900" dirty="0">
                <a:solidFill>
                  <a:srgbClr val="9A9A9A"/>
                </a:solidFill>
                <a:latin typeface="Calibri" pitchFamily="34" charset="0"/>
                <a:ea typeface="Calibri" pitchFamily="34" charset="-122"/>
                <a:cs typeface="Calibri" pitchFamily="34" charset="-120"/>
              </a:rPr>
              <a:t>.</a:t>
            </a:r>
            <a:endParaRPr lang="en-US" sz="1900" dirty="0"/>
          </a:p>
        </p:txBody>
      </p:sp>
      <p:sp>
        <p:nvSpPr>
          <p:cNvPr id="8" name="Text 6"/>
          <p:cNvSpPr/>
          <p:nvPr/>
        </p:nvSpPr>
        <p:spPr>
          <a:xfrm>
            <a:off x="457200" y="3246120"/>
            <a:ext cx="8229600" cy="502920"/>
          </a:xfrm>
          <a:prstGeom prst="rect">
            <a:avLst/>
          </a:prstGeom>
          <a:noFill/>
          <a:ln/>
        </p:spPr>
        <p:txBody>
          <a:bodyPr wrap="square" lIns="0" tIns="0" rIns="0" bIns="0" rtlCol="0" anchor="ctr"/>
          <a:lstStyle/>
          <a:p>
            <a:pPr marL="0" indent="0" algn="ctr">
              <a:buNone/>
            </a:pPr>
            <a:r>
              <a:rPr lang="en-US" sz="2800" b="1" kern="0" spc="-50" dirty="0">
                <a:solidFill>
                  <a:srgbClr val="E5E5E5"/>
                </a:solidFill>
                <a:latin typeface="Arial Black" pitchFamily="34" charset="0"/>
                <a:ea typeface="Arial Black" pitchFamily="34" charset="-122"/>
                <a:cs typeface="Arial Black" pitchFamily="34" charset="-120"/>
              </a:rPr>
              <a:t>Tonight you touched every layer.</a:t>
            </a:r>
            <a:endParaRPr lang="en-US" sz="2800" dirty="0"/>
          </a:p>
        </p:txBody>
      </p:sp>
      <p:sp>
        <p:nvSpPr>
          <p:cNvPr id="9" name="Text 7"/>
          <p:cNvSpPr/>
          <p:nvPr/>
        </p:nvSpPr>
        <p:spPr>
          <a:xfrm>
            <a:off x="457200" y="3840480"/>
            <a:ext cx="8229600" cy="457200"/>
          </a:xfrm>
          <a:prstGeom prst="rect">
            <a:avLst/>
          </a:prstGeom>
          <a:noFill/>
          <a:ln/>
        </p:spPr>
        <p:txBody>
          <a:bodyPr wrap="square" lIns="0" tIns="0" rIns="0" bIns="0" rtlCol="0" anchor="ctr"/>
          <a:lstStyle/>
          <a:p>
            <a:pPr marL="0" indent="0" algn="ctr">
              <a:buNone/>
            </a:pPr>
            <a:r>
              <a:rPr lang="en-US" sz="1800" i="1" dirty="0">
                <a:solidFill>
                  <a:srgbClr val="E87040"/>
                </a:solidFill>
                <a:latin typeface="Calibri" pitchFamily="34" charset="0"/>
                <a:ea typeface="Calibri" pitchFamily="34" charset="-122"/>
                <a:cs typeface="Calibri" pitchFamily="34" charset="-120"/>
              </a:rPr>
              <a:t>That's the difference between using AI and owning it.</a:t>
            </a:r>
            <a:endParaRPr lang="en-US" sz="1800" dirty="0"/>
          </a:p>
        </p:txBody>
      </p:sp>
      <p:sp>
        <p:nvSpPr>
          <p:cNvPr id="10" name="Shape 8"/>
          <p:cNvSpPr/>
          <p:nvPr/>
        </p:nvSpPr>
        <p:spPr>
          <a:xfrm>
            <a:off x="3657600" y="4434840"/>
            <a:ext cx="1828800" cy="0"/>
          </a:xfrm>
          <a:prstGeom prst="line">
            <a:avLst/>
          </a:prstGeom>
          <a:noFill/>
          <a:ln w="19050">
            <a:solidFill>
              <a:srgbClr val="E87040"/>
            </a:solidFill>
            <a:prstDash val="solid"/>
          </a:ln>
        </p:spPr>
        <p:txBody>
          <a:bodyPr/>
          <a:lstStyle/>
          <a:p>
            <a:endParaRPr lang="en-US"/>
          </a:p>
        </p:txBody>
      </p:sp>
      <p:sp>
        <p:nvSpPr>
          <p:cNvPr id="11" name="Text 9"/>
          <p:cNvSpPr/>
          <p:nvPr/>
        </p:nvSpPr>
        <p:spPr>
          <a:xfrm>
            <a:off x="457200" y="4572000"/>
            <a:ext cx="8229600" cy="274320"/>
          </a:xfrm>
          <a:prstGeom prst="rect">
            <a:avLst/>
          </a:prstGeom>
          <a:noFill/>
          <a:ln/>
        </p:spPr>
        <p:txBody>
          <a:bodyPr wrap="square" lIns="0" tIns="0" rIns="0" bIns="0" rtlCol="0" anchor="ctr"/>
          <a:lstStyle/>
          <a:p>
            <a:pPr marL="0" indent="0" algn="ctr">
              <a:buNone/>
            </a:pPr>
            <a:r>
              <a:rPr lang="en-US" sz="1100" dirty="0">
                <a:solidFill>
                  <a:srgbClr val="9A9A9A"/>
                </a:solidFill>
                <a:latin typeface="Calibri" pitchFamily="34" charset="0"/>
                <a:ea typeface="Calibri" pitchFamily="34" charset="-122"/>
                <a:cs typeface="Calibri" pitchFamily="34" charset="-120"/>
              </a:rPr>
              <a:t>Simon Gibson  ·  AI Guild  ·  April 21, 2026</a:t>
            </a:r>
            <a:endParaRPr lang="en-US" sz="1100" dirty="0"/>
          </a:p>
        </p:txBody>
      </p:sp>
      <p:sp>
        <p:nvSpPr>
          <p:cNvPr id="12" name="Text 10"/>
          <p:cNvSpPr/>
          <p:nvPr/>
        </p:nvSpPr>
        <p:spPr>
          <a:xfrm>
            <a:off x="457200" y="4828032"/>
            <a:ext cx="8229600" cy="228600"/>
          </a:xfrm>
          <a:prstGeom prst="rect">
            <a:avLst/>
          </a:prstGeom>
          <a:noFill/>
          <a:ln/>
        </p:spPr>
        <p:txBody>
          <a:bodyPr wrap="square" lIns="0" tIns="0" rIns="0" bIns="0" rtlCol="0" anchor="ctr"/>
          <a:lstStyle/>
          <a:p>
            <a:pPr marL="0" indent="0" algn="ctr">
              <a:buNone/>
            </a:pPr>
            <a:r>
              <a:rPr lang="en-US" sz="1000" kern="0" spc="100" dirty="0">
                <a:solidFill>
                  <a:srgbClr val="666666"/>
                </a:solidFill>
                <a:latin typeface="Consolas" pitchFamily="34" charset="0"/>
                <a:ea typeface="Consolas" pitchFamily="34" charset="-122"/>
                <a:cs typeface="Consolas" pitchFamily="34" charset="-120"/>
              </a:rPr>
              <a:t>Questions. Arguments. Let's go.</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03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Why we're here</a:t>
            </a:r>
            <a:endParaRPr lang="en-US" sz="3200" dirty="0"/>
          </a:p>
        </p:txBody>
      </p:sp>
      <p:sp>
        <p:nvSpPr>
          <p:cNvPr id="6" name="Shape 4"/>
          <p:cNvSpPr/>
          <p:nvPr/>
        </p:nvSpPr>
        <p:spPr>
          <a:xfrm>
            <a:off x="457200" y="1188720"/>
            <a:ext cx="3931920" cy="3383280"/>
          </a:xfrm>
          <a:prstGeom prst="rect">
            <a:avLst/>
          </a:prstGeom>
          <a:solidFill>
            <a:srgbClr val="12121E"/>
          </a:solidFill>
          <a:ln w="9525">
            <a:solidFill>
              <a:srgbClr val="1A1A2E"/>
            </a:solidFill>
            <a:prstDash val="solid"/>
          </a:ln>
        </p:spPr>
        <p:txBody>
          <a:bodyPr/>
          <a:lstStyle/>
          <a:p>
            <a:endParaRPr lang="en-US"/>
          </a:p>
        </p:txBody>
      </p:sp>
      <p:sp>
        <p:nvSpPr>
          <p:cNvPr id="7" name="Shape 5"/>
          <p:cNvSpPr/>
          <p:nvPr/>
        </p:nvSpPr>
        <p:spPr>
          <a:xfrm>
            <a:off x="457200" y="1188720"/>
            <a:ext cx="73152" cy="3383280"/>
          </a:xfrm>
          <a:prstGeom prst="rect">
            <a:avLst/>
          </a:prstGeom>
          <a:solidFill>
            <a:srgbClr val="E87040"/>
          </a:solidFill>
          <a:ln w="12700">
            <a:solidFill>
              <a:srgbClr val="E87040"/>
            </a:solidFill>
            <a:prstDash val="solid"/>
          </a:ln>
        </p:spPr>
        <p:txBody>
          <a:bodyPr/>
          <a:lstStyle/>
          <a:p>
            <a:endParaRPr lang="en-US"/>
          </a:p>
        </p:txBody>
      </p:sp>
      <p:sp>
        <p:nvSpPr>
          <p:cNvPr id="8" name="Text 6"/>
          <p:cNvSpPr/>
          <p:nvPr/>
        </p:nvSpPr>
        <p:spPr>
          <a:xfrm>
            <a:off x="685800" y="1325880"/>
            <a:ext cx="3611880" cy="32004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WHO I AM</a:t>
            </a:r>
            <a:endParaRPr lang="en-US" sz="1400" dirty="0"/>
          </a:p>
        </p:txBody>
      </p:sp>
      <p:sp>
        <p:nvSpPr>
          <p:cNvPr id="9" name="Text 7"/>
          <p:cNvSpPr/>
          <p:nvPr/>
        </p:nvSpPr>
        <p:spPr>
          <a:xfrm>
            <a:off x="685800" y="1673352"/>
            <a:ext cx="3611880" cy="2834640"/>
          </a:xfrm>
          <a:prstGeom prst="rect">
            <a:avLst/>
          </a:prstGeom>
          <a:noFill/>
          <a:ln/>
        </p:spPr>
        <p:txBody>
          <a:bodyPr wrap="square" lIns="0" tIns="0" rIns="0" bIns="0" rtlCol="0" anchor="t"/>
          <a:lstStyle/>
          <a:p>
            <a:pPr marL="0" indent="0">
              <a:spcAft>
                <a:spcPts val="200"/>
              </a:spcAft>
              <a:buNone/>
            </a:pPr>
            <a:r>
              <a:rPr lang="en-US" sz="1150" b="1" dirty="0">
                <a:solidFill>
                  <a:srgbClr val="E5E5E5"/>
                </a:solidFill>
                <a:latin typeface="Calibri" pitchFamily="34" charset="0"/>
                <a:ea typeface="Calibri" pitchFamily="34" charset="-122"/>
                <a:cs typeface="Calibri" pitchFamily="34" charset="-120"/>
              </a:rPr>
              <a:t>Simon Gibson</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Cybersecurity</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I work in ransomware defense at a large financial institution.</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I spend my nights building and have build a ton of stuff!</a:t>
            </a:r>
            <a:br>
              <a:rPr lang="en-US" sz="1150" dirty="0">
                <a:solidFill>
                  <a:srgbClr val="E5E5E5"/>
                </a:solidFill>
                <a:latin typeface="Calibri" pitchFamily="34" charset="0"/>
                <a:ea typeface="Calibri" pitchFamily="34" charset="-122"/>
                <a:cs typeface="Calibri" pitchFamily="34" charset="-120"/>
              </a:rPr>
            </a:br>
            <a:br>
              <a:rPr lang="en-US" sz="1150" dirty="0">
                <a:solidFill>
                  <a:srgbClr val="E5E5E5"/>
                </a:solidFill>
                <a:latin typeface="Calibri" pitchFamily="34" charset="0"/>
                <a:ea typeface="Calibri" pitchFamily="34" charset="-122"/>
                <a:cs typeface="Calibri" pitchFamily="34" charset="-120"/>
              </a:rPr>
            </a:br>
            <a:r>
              <a:rPr lang="en-US" sz="1150" dirty="0">
                <a:solidFill>
                  <a:srgbClr val="E5E5E5"/>
                </a:solidFill>
                <a:latin typeface="Calibri" pitchFamily="34" charset="0"/>
                <a:ea typeface="Calibri" pitchFamily="34" charset="-122"/>
                <a:cs typeface="Calibri" pitchFamily="34" charset="-120"/>
              </a:rPr>
              <a:t>I run an AI company out of a Mac Mini in Spokane. Six AI agents. Four machines. Zero cloud dependency for personal data.</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E87040"/>
                </a:solidFill>
                <a:latin typeface="Calibri" pitchFamily="34" charset="0"/>
                <a:ea typeface="Calibri" pitchFamily="34" charset="-122"/>
                <a:cs typeface="Calibri" pitchFamily="34" charset="-120"/>
              </a:rPr>
              <a:t>Tonight I'm going to show you how.</a:t>
            </a:r>
            <a:endParaRPr lang="en-US" sz="1150" dirty="0"/>
          </a:p>
        </p:txBody>
      </p:sp>
      <p:sp>
        <p:nvSpPr>
          <p:cNvPr id="10" name="Shape 8"/>
          <p:cNvSpPr/>
          <p:nvPr/>
        </p:nvSpPr>
        <p:spPr>
          <a:xfrm>
            <a:off x="4754880" y="1188720"/>
            <a:ext cx="3931920" cy="3383280"/>
          </a:xfrm>
          <a:prstGeom prst="rect">
            <a:avLst/>
          </a:prstGeom>
          <a:solidFill>
            <a:srgbClr val="12121E"/>
          </a:solidFill>
          <a:ln w="9525">
            <a:solidFill>
              <a:srgbClr val="1A1A2E"/>
            </a:solidFill>
            <a:prstDash val="solid"/>
          </a:ln>
        </p:spPr>
        <p:txBody>
          <a:bodyPr/>
          <a:lstStyle/>
          <a:p>
            <a:endParaRPr lang="en-US"/>
          </a:p>
        </p:txBody>
      </p:sp>
      <p:sp>
        <p:nvSpPr>
          <p:cNvPr id="11" name="Shape 9"/>
          <p:cNvSpPr/>
          <p:nvPr/>
        </p:nvSpPr>
        <p:spPr>
          <a:xfrm>
            <a:off x="4754880" y="1188720"/>
            <a:ext cx="73152" cy="3383280"/>
          </a:xfrm>
          <a:prstGeom prst="rect">
            <a:avLst/>
          </a:prstGeom>
          <a:solidFill>
            <a:srgbClr val="4FC3F7"/>
          </a:solidFill>
          <a:ln w="12700">
            <a:solidFill>
              <a:srgbClr val="4FC3F7"/>
            </a:solidFill>
            <a:prstDash val="solid"/>
          </a:ln>
        </p:spPr>
        <p:txBody>
          <a:bodyPr/>
          <a:lstStyle/>
          <a:p>
            <a:endParaRPr lang="en-US"/>
          </a:p>
        </p:txBody>
      </p:sp>
      <p:sp>
        <p:nvSpPr>
          <p:cNvPr id="12" name="Text 10"/>
          <p:cNvSpPr/>
          <p:nvPr/>
        </p:nvSpPr>
        <p:spPr>
          <a:xfrm>
            <a:off x="4983480" y="1325880"/>
            <a:ext cx="3611880" cy="320040"/>
          </a:xfrm>
          <a:prstGeom prst="rect">
            <a:avLst/>
          </a:prstGeom>
          <a:noFill/>
          <a:ln/>
        </p:spPr>
        <p:txBody>
          <a:bodyPr wrap="square" lIns="0" tIns="0" rIns="0" bIns="0" rtlCol="0" anchor="ctr"/>
          <a:lstStyle/>
          <a:p>
            <a:pPr marL="0" indent="0">
              <a:buNone/>
            </a:pPr>
            <a:r>
              <a:rPr lang="en-US" sz="1400" b="1" kern="0" spc="-50" dirty="0">
                <a:solidFill>
                  <a:srgbClr val="4FC3F7"/>
                </a:solidFill>
                <a:latin typeface="Arial Black" pitchFamily="34" charset="0"/>
                <a:ea typeface="Arial Black" pitchFamily="34" charset="-122"/>
                <a:cs typeface="Arial Black" pitchFamily="34" charset="-120"/>
              </a:rPr>
              <a:t>WHAT YOU'LL LEAVE WITH</a:t>
            </a:r>
            <a:endParaRPr lang="en-US" sz="1400" dirty="0"/>
          </a:p>
        </p:txBody>
      </p:sp>
      <p:sp>
        <p:nvSpPr>
          <p:cNvPr id="13" name="Text 11"/>
          <p:cNvSpPr/>
          <p:nvPr/>
        </p:nvSpPr>
        <p:spPr>
          <a:xfrm>
            <a:off x="4983480" y="1673352"/>
            <a:ext cx="3611880" cy="2834640"/>
          </a:xfrm>
          <a:prstGeom prst="rect">
            <a:avLst/>
          </a:prstGeom>
          <a:noFill/>
          <a:ln/>
        </p:spPr>
        <p:txBody>
          <a:bodyPr wrap="square" lIns="0" tIns="0" rIns="0" bIns="0" rtlCol="0" anchor="t"/>
          <a:lstStyle/>
          <a:p>
            <a:pPr marL="0" indent="0">
              <a:spcAft>
                <a:spcPts val="200"/>
              </a:spcAft>
              <a:buNone/>
            </a:pPr>
            <a:r>
              <a:rPr lang="en-US" sz="1150" b="1" dirty="0">
                <a:solidFill>
                  <a:srgbClr val="E5E5E5"/>
                </a:solidFill>
                <a:latin typeface="Calibri" pitchFamily="34" charset="0"/>
                <a:ea typeface="Calibri" pitchFamily="34" charset="-122"/>
                <a:cs typeface="Calibri" pitchFamily="34" charset="-120"/>
              </a:rPr>
              <a:t>A working local AI on your own laptop.</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Three commands. No account. No API key. No cloud.</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The vocabulary to talk about AI like an engineer — not like a marketer.</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A tour of what one person + one laptop can build in 26 days.</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E87040"/>
                </a:solidFill>
                <a:latin typeface="Calibri" pitchFamily="34" charset="0"/>
                <a:ea typeface="Calibri" pitchFamily="34" charset="-122"/>
                <a:cs typeface="Calibri" pitchFamily="34" charset="-120"/>
              </a:rPr>
              <a:t>And a handout so you can start tonight.</a:t>
            </a:r>
            <a:endParaRPr lang="en-US" sz="11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04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Why run it on your own machine?</a:t>
            </a:r>
            <a:endParaRPr lang="en-US" sz="3200" dirty="0"/>
          </a:p>
        </p:txBody>
      </p:sp>
      <p:sp>
        <p:nvSpPr>
          <p:cNvPr id="6" name="Shape 4"/>
          <p:cNvSpPr/>
          <p:nvPr/>
        </p:nvSpPr>
        <p:spPr>
          <a:xfrm>
            <a:off x="457200" y="1234440"/>
            <a:ext cx="2697480" cy="3108960"/>
          </a:xfrm>
          <a:prstGeom prst="rect">
            <a:avLst/>
          </a:prstGeom>
          <a:solidFill>
            <a:srgbClr val="12121E"/>
          </a:solidFill>
          <a:ln w="9525">
            <a:solidFill>
              <a:srgbClr val="1A1A2E"/>
            </a:solidFill>
            <a:prstDash val="solid"/>
          </a:ln>
        </p:spPr>
        <p:txBody>
          <a:bodyPr/>
          <a:lstStyle/>
          <a:p>
            <a:endParaRPr lang="en-US"/>
          </a:p>
        </p:txBody>
      </p:sp>
      <p:sp>
        <p:nvSpPr>
          <p:cNvPr id="7" name="Shape 5"/>
          <p:cNvSpPr/>
          <p:nvPr/>
        </p:nvSpPr>
        <p:spPr>
          <a:xfrm>
            <a:off x="457200" y="1234440"/>
            <a:ext cx="73152" cy="3108960"/>
          </a:xfrm>
          <a:prstGeom prst="rect">
            <a:avLst/>
          </a:prstGeom>
          <a:solidFill>
            <a:srgbClr val="E87040"/>
          </a:solidFill>
          <a:ln w="12700">
            <a:solidFill>
              <a:srgbClr val="E87040"/>
            </a:solidFill>
            <a:prstDash val="solid"/>
          </a:ln>
        </p:spPr>
        <p:txBody>
          <a:bodyPr/>
          <a:lstStyle/>
          <a:p>
            <a:endParaRPr lang="en-US"/>
          </a:p>
        </p:txBody>
      </p:sp>
      <p:sp>
        <p:nvSpPr>
          <p:cNvPr id="8" name="Text 6"/>
          <p:cNvSpPr/>
          <p:nvPr/>
        </p:nvSpPr>
        <p:spPr>
          <a:xfrm>
            <a:off x="685800" y="1371600"/>
            <a:ext cx="2377440" cy="32004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PRIVACY</a:t>
            </a:r>
            <a:endParaRPr lang="en-US" sz="1400" dirty="0"/>
          </a:p>
        </p:txBody>
      </p:sp>
      <p:sp>
        <p:nvSpPr>
          <p:cNvPr id="9" name="Text 7"/>
          <p:cNvSpPr/>
          <p:nvPr/>
        </p:nvSpPr>
        <p:spPr>
          <a:xfrm>
            <a:off x="685800" y="1719072"/>
            <a:ext cx="2377440" cy="2560320"/>
          </a:xfrm>
          <a:prstGeom prst="rect">
            <a:avLst/>
          </a:prstGeom>
          <a:noFill/>
          <a:ln/>
        </p:spPr>
        <p:txBody>
          <a:bodyPr wrap="square" lIns="0" tIns="0" rIns="0" bIns="0" rtlCol="0" anchor="t"/>
          <a:lstStyle/>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Your prompts never leave the box. What you type to the AI stays between you and the silicon.</a:t>
            </a:r>
            <a:endParaRPr lang="en-US" sz="1150" dirty="0"/>
          </a:p>
        </p:txBody>
      </p:sp>
      <p:sp>
        <p:nvSpPr>
          <p:cNvPr id="10" name="Shape 8"/>
          <p:cNvSpPr/>
          <p:nvPr/>
        </p:nvSpPr>
        <p:spPr>
          <a:xfrm>
            <a:off x="3246120" y="1234440"/>
            <a:ext cx="2697480" cy="3108960"/>
          </a:xfrm>
          <a:prstGeom prst="rect">
            <a:avLst/>
          </a:prstGeom>
          <a:solidFill>
            <a:srgbClr val="12121E"/>
          </a:solidFill>
          <a:ln w="9525">
            <a:solidFill>
              <a:srgbClr val="1A1A2E"/>
            </a:solidFill>
            <a:prstDash val="solid"/>
          </a:ln>
        </p:spPr>
        <p:txBody>
          <a:bodyPr/>
          <a:lstStyle/>
          <a:p>
            <a:endParaRPr lang="en-US"/>
          </a:p>
        </p:txBody>
      </p:sp>
      <p:sp>
        <p:nvSpPr>
          <p:cNvPr id="11" name="Shape 9"/>
          <p:cNvSpPr/>
          <p:nvPr/>
        </p:nvSpPr>
        <p:spPr>
          <a:xfrm>
            <a:off x="3246120" y="1234440"/>
            <a:ext cx="73152" cy="3108960"/>
          </a:xfrm>
          <a:prstGeom prst="rect">
            <a:avLst/>
          </a:prstGeom>
          <a:solidFill>
            <a:srgbClr val="E87040"/>
          </a:solidFill>
          <a:ln w="12700">
            <a:solidFill>
              <a:srgbClr val="E87040"/>
            </a:solidFill>
            <a:prstDash val="solid"/>
          </a:ln>
        </p:spPr>
        <p:txBody>
          <a:bodyPr/>
          <a:lstStyle/>
          <a:p>
            <a:endParaRPr lang="en-US"/>
          </a:p>
        </p:txBody>
      </p:sp>
      <p:sp>
        <p:nvSpPr>
          <p:cNvPr id="12" name="Text 10"/>
          <p:cNvSpPr/>
          <p:nvPr/>
        </p:nvSpPr>
        <p:spPr>
          <a:xfrm>
            <a:off x="3474720" y="1371600"/>
            <a:ext cx="2377440" cy="32004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CONTROL</a:t>
            </a:r>
            <a:endParaRPr lang="en-US" sz="1400" dirty="0"/>
          </a:p>
        </p:txBody>
      </p:sp>
      <p:sp>
        <p:nvSpPr>
          <p:cNvPr id="13" name="Text 11"/>
          <p:cNvSpPr/>
          <p:nvPr/>
        </p:nvSpPr>
        <p:spPr>
          <a:xfrm>
            <a:off x="3474720" y="1719072"/>
            <a:ext cx="2377440" cy="2560320"/>
          </a:xfrm>
          <a:prstGeom prst="rect">
            <a:avLst/>
          </a:prstGeom>
          <a:noFill/>
          <a:ln/>
        </p:spPr>
        <p:txBody>
          <a:bodyPr wrap="square" lIns="0" tIns="0" rIns="0" bIns="0" rtlCol="0" anchor="t"/>
          <a:lstStyle/>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No silent model updates. No rate limits. No policy change at 2 AM. You own the weights.</a:t>
            </a:r>
            <a:endParaRPr lang="en-US" sz="1150" dirty="0"/>
          </a:p>
        </p:txBody>
      </p:sp>
      <p:sp>
        <p:nvSpPr>
          <p:cNvPr id="14" name="Shape 12"/>
          <p:cNvSpPr/>
          <p:nvPr/>
        </p:nvSpPr>
        <p:spPr>
          <a:xfrm>
            <a:off x="6035040" y="1234440"/>
            <a:ext cx="2697480" cy="3108960"/>
          </a:xfrm>
          <a:prstGeom prst="rect">
            <a:avLst/>
          </a:prstGeom>
          <a:solidFill>
            <a:srgbClr val="12121E"/>
          </a:solidFill>
          <a:ln w="9525">
            <a:solidFill>
              <a:srgbClr val="1A1A2E"/>
            </a:solidFill>
            <a:prstDash val="solid"/>
          </a:ln>
        </p:spPr>
        <p:txBody>
          <a:bodyPr/>
          <a:lstStyle/>
          <a:p>
            <a:endParaRPr lang="en-US"/>
          </a:p>
        </p:txBody>
      </p:sp>
      <p:sp>
        <p:nvSpPr>
          <p:cNvPr id="15" name="Shape 13"/>
          <p:cNvSpPr/>
          <p:nvPr/>
        </p:nvSpPr>
        <p:spPr>
          <a:xfrm>
            <a:off x="6035040" y="1234440"/>
            <a:ext cx="73152" cy="3108960"/>
          </a:xfrm>
          <a:prstGeom prst="rect">
            <a:avLst/>
          </a:prstGeom>
          <a:solidFill>
            <a:srgbClr val="E87040"/>
          </a:solidFill>
          <a:ln w="12700">
            <a:solidFill>
              <a:srgbClr val="E87040"/>
            </a:solidFill>
            <a:prstDash val="solid"/>
          </a:ln>
        </p:spPr>
        <p:txBody>
          <a:bodyPr/>
          <a:lstStyle/>
          <a:p>
            <a:endParaRPr lang="en-US"/>
          </a:p>
        </p:txBody>
      </p:sp>
      <p:sp>
        <p:nvSpPr>
          <p:cNvPr id="16" name="Text 14"/>
          <p:cNvSpPr/>
          <p:nvPr/>
        </p:nvSpPr>
        <p:spPr>
          <a:xfrm>
            <a:off x="6263640" y="1371600"/>
            <a:ext cx="2377440" cy="32004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UNDERSTANDING</a:t>
            </a:r>
            <a:endParaRPr lang="en-US" sz="1400" dirty="0"/>
          </a:p>
        </p:txBody>
      </p:sp>
      <p:sp>
        <p:nvSpPr>
          <p:cNvPr id="17" name="Text 15"/>
          <p:cNvSpPr/>
          <p:nvPr/>
        </p:nvSpPr>
        <p:spPr>
          <a:xfrm>
            <a:off x="6263640" y="1719072"/>
            <a:ext cx="2377440" cy="2560320"/>
          </a:xfrm>
          <a:prstGeom prst="rect">
            <a:avLst/>
          </a:prstGeom>
          <a:noFill/>
          <a:ln/>
        </p:spPr>
        <p:txBody>
          <a:bodyPr wrap="square" lIns="0" tIns="0" rIns="0" bIns="0" rtlCol="0" anchor="t"/>
          <a:lstStyle/>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The chatbox is the surface. Underneath is a model, running inference, inside a context window, controlled by parameters. Tonight you touch every layer.</a:t>
            </a:r>
            <a:endParaRPr lang="en-US" sz="1150" dirty="0"/>
          </a:p>
        </p:txBody>
      </p:sp>
      <p:sp>
        <p:nvSpPr>
          <p:cNvPr id="18" name="Text 16"/>
          <p:cNvSpPr/>
          <p:nvPr/>
        </p:nvSpPr>
        <p:spPr>
          <a:xfrm>
            <a:off x="457200" y="4480560"/>
            <a:ext cx="8229600" cy="274320"/>
          </a:xfrm>
          <a:prstGeom prst="rect">
            <a:avLst/>
          </a:prstGeom>
          <a:noFill/>
          <a:ln/>
        </p:spPr>
        <p:txBody>
          <a:bodyPr wrap="square" lIns="0" tIns="0" rIns="0" bIns="0" rtlCol="0" anchor="ctr"/>
          <a:lstStyle/>
          <a:p>
            <a:pPr marL="0" indent="0" algn="ctr">
              <a:buNone/>
            </a:pPr>
            <a:r>
              <a:rPr lang="en-US" sz="1400" i="1" dirty="0">
                <a:solidFill>
                  <a:srgbClr val="E87040"/>
                </a:solidFill>
                <a:latin typeface="Calibri" pitchFamily="34" charset="0"/>
                <a:ea typeface="Calibri" pitchFamily="34" charset="-122"/>
                <a:cs typeface="Calibri" pitchFamily="34" charset="-120"/>
              </a:rPr>
              <a:t>Using AI is cheap. Understanding it is the moat.</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05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Meet The Castaways</a:t>
            </a:r>
            <a:endParaRPr lang="en-US" sz="3200" dirty="0"/>
          </a:p>
        </p:txBody>
      </p:sp>
      <p:sp>
        <p:nvSpPr>
          <p:cNvPr id="6" name="Text 4"/>
          <p:cNvSpPr/>
          <p:nvPr/>
        </p:nvSpPr>
        <p:spPr>
          <a:xfrm>
            <a:off x="457200" y="987552"/>
            <a:ext cx="8229600" cy="274320"/>
          </a:xfrm>
          <a:prstGeom prst="rect">
            <a:avLst/>
          </a:prstGeom>
          <a:noFill/>
          <a:ln/>
        </p:spPr>
        <p:txBody>
          <a:bodyPr wrap="square" lIns="0" tIns="0" rIns="0" bIns="0" rtlCol="0" anchor="ctr"/>
          <a:lstStyle/>
          <a:p>
            <a:pPr marL="0" indent="0">
              <a:buNone/>
            </a:pPr>
            <a:r>
              <a:rPr lang="en-US" sz="1400" i="1" dirty="0">
                <a:solidFill>
                  <a:srgbClr val="9A9A9A"/>
                </a:solidFill>
                <a:latin typeface="Calibri" pitchFamily="34" charset="0"/>
                <a:ea typeface="Calibri" pitchFamily="34" charset="-122"/>
                <a:cs typeface="Calibri" pitchFamily="34" charset="-120"/>
              </a:rPr>
              <a:t>What one person and six AI agents built in a few days..</a:t>
            </a:r>
            <a:endParaRPr lang="en-US" sz="1400" dirty="0"/>
          </a:p>
        </p:txBody>
      </p:sp>
      <p:sp>
        <p:nvSpPr>
          <p:cNvPr id="7" name="Shape 5"/>
          <p:cNvSpPr/>
          <p:nvPr/>
        </p:nvSpPr>
        <p:spPr>
          <a:xfrm>
            <a:off x="457200" y="1463040"/>
            <a:ext cx="1993392" cy="1417320"/>
          </a:xfrm>
          <a:prstGeom prst="rect">
            <a:avLst/>
          </a:prstGeom>
          <a:solidFill>
            <a:srgbClr val="12121E"/>
          </a:solidFill>
          <a:ln w="6350">
            <a:solidFill>
              <a:srgbClr val="1A1A2E"/>
            </a:solidFill>
            <a:prstDash val="solid"/>
          </a:ln>
        </p:spPr>
        <p:txBody>
          <a:bodyPr/>
          <a:lstStyle/>
          <a:p>
            <a:endParaRPr lang="en-US"/>
          </a:p>
        </p:txBody>
      </p:sp>
      <p:sp>
        <p:nvSpPr>
          <p:cNvPr id="8" name="Shape 6"/>
          <p:cNvSpPr/>
          <p:nvPr/>
        </p:nvSpPr>
        <p:spPr>
          <a:xfrm>
            <a:off x="457200" y="1463040"/>
            <a:ext cx="1993392" cy="54864"/>
          </a:xfrm>
          <a:prstGeom prst="rect">
            <a:avLst/>
          </a:prstGeom>
          <a:solidFill>
            <a:srgbClr val="E87040"/>
          </a:solidFill>
          <a:ln w="12700">
            <a:solidFill>
              <a:srgbClr val="E87040"/>
            </a:solidFill>
            <a:prstDash val="solid"/>
          </a:ln>
        </p:spPr>
        <p:txBody>
          <a:bodyPr/>
          <a:lstStyle/>
          <a:p>
            <a:endParaRPr lang="en-US"/>
          </a:p>
        </p:txBody>
      </p:sp>
      <p:sp>
        <p:nvSpPr>
          <p:cNvPr id="9" name="Text 7"/>
          <p:cNvSpPr/>
          <p:nvPr/>
        </p:nvSpPr>
        <p:spPr>
          <a:xfrm>
            <a:off x="621792" y="1664208"/>
            <a:ext cx="1719072" cy="292608"/>
          </a:xfrm>
          <a:prstGeom prst="rect">
            <a:avLst/>
          </a:prstGeom>
          <a:noFill/>
          <a:ln/>
        </p:spPr>
        <p:txBody>
          <a:bodyPr wrap="square" lIns="0" tIns="0" rIns="0" bIns="0" rtlCol="0" anchor="ctr"/>
          <a:lstStyle/>
          <a:p>
            <a:pPr marL="0" indent="0">
              <a:buNone/>
            </a:pPr>
            <a:r>
              <a:rPr lang="en-US" sz="1300" b="1" kern="0" spc="-50" dirty="0">
                <a:solidFill>
                  <a:srgbClr val="E87040"/>
                </a:solidFill>
                <a:latin typeface="Arial Black" pitchFamily="34" charset="0"/>
                <a:ea typeface="Arial Black" pitchFamily="34" charset="-122"/>
                <a:cs typeface="Arial Black" pitchFamily="34" charset="-120"/>
              </a:rPr>
              <a:t>THE VAULT</a:t>
            </a:r>
            <a:endParaRPr lang="en-US" sz="1300" dirty="0"/>
          </a:p>
        </p:txBody>
      </p:sp>
      <p:sp>
        <p:nvSpPr>
          <p:cNvPr id="10" name="Text 8"/>
          <p:cNvSpPr/>
          <p:nvPr/>
        </p:nvSpPr>
        <p:spPr>
          <a:xfrm>
            <a:off x="621792" y="1993392"/>
            <a:ext cx="1719072" cy="274320"/>
          </a:xfrm>
          <a:prstGeom prst="rect">
            <a:avLst/>
          </a:prstGeom>
          <a:noFill/>
          <a:ln/>
        </p:spPr>
        <p:txBody>
          <a:bodyPr wrap="square" lIns="0" tIns="0" rIns="0" bIns="0" rtlCol="0" anchor="ctr"/>
          <a:lstStyle/>
          <a:p>
            <a:pPr marL="0" indent="0">
              <a:buNone/>
            </a:pPr>
            <a:r>
              <a:rPr lang="en-US" sz="1100" dirty="0">
                <a:solidFill>
                  <a:srgbClr val="E5E5E5"/>
                </a:solidFill>
                <a:latin typeface="Calibri" pitchFamily="34" charset="0"/>
                <a:ea typeface="Calibri" pitchFamily="34" charset="-122"/>
                <a:cs typeface="Calibri" pitchFamily="34" charset="-120"/>
              </a:rPr>
              <a:t>Personal data infrastructure</a:t>
            </a:r>
            <a:endParaRPr lang="en-US" sz="1100" dirty="0"/>
          </a:p>
        </p:txBody>
      </p:sp>
      <p:sp>
        <p:nvSpPr>
          <p:cNvPr id="11" name="Text 9"/>
          <p:cNvSpPr/>
          <p:nvPr/>
        </p:nvSpPr>
        <p:spPr>
          <a:xfrm>
            <a:off x="621792" y="2487168"/>
            <a:ext cx="1719072" cy="256032"/>
          </a:xfrm>
          <a:prstGeom prst="rect">
            <a:avLst/>
          </a:prstGeom>
          <a:noFill/>
          <a:ln/>
        </p:spPr>
        <p:txBody>
          <a:bodyPr wrap="square" lIns="0" tIns="0" rIns="0" bIns="0" rtlCol="0" anchor="ctr"/>
          <a:lstStyle/>
          <a:p>
            <a:pPr marL="0" indent="0">
              <a:buNone/>
            </a:pPr>
            <a:r>
              <a:rPr lang="en-US" sz="900" kern="0" spc="100" dirty="0">
                <a:solidFill>
                  <a:srgbClr val="9A9A9A"/>
                </a:solidFill>
                <a:latin typeface="Consolas" pitchFamily="34" charset="0"/>
                <a:ea typeface="Consolas" pitchFamily="34" charset="-122"/>
                <a:cs typeface="Consolas" pitchFamily="34" charset="-120"/>
              </a:rPr>
              <a:t>LIVE</a:t>
            </a:r>
            <a:endParaRPr lang="en-US" sz="900" dirty="0"/>
          </a:p>
        </p:txBody>
      </p:sp>
      <p:sp>
        <p:nvSpPr>
          <p:cNvPr id="12" name="Shape 10"/>
          <p:cNvSpPr/>
          <p:nvPr/>
        </p:nvSpPr>
        <p:spPr>
          <a:xfrm>
            <a:off x="2587752" y="1463040"/>
            <a:ext cx="1993392" cy="1417320"/>
          </a:xfrm>
          <a:prstGeom prst="rect">
            <a:avLst/>
          </a:prstGeom>
          <a:solidFill>
            <a:srgbClr val="12121E"/>
          </a:solidFill>
          <a:ln w="6350">
            <a:solidFill>
              <a:srgbClr val="1A1A2E"/>
            </a:solidFill>
            <a:prstDash val="solid"/>
          </a:ln>
        </p:spPr>
        <p:txBody>
          <a:bodyPr/>
          <a:lstStyle/>
          <a:p>
            <a:endParaRPr lang="en-US"/>
          </a:p>
        </p:txBody>
      </p:sp>
      <p:sp>
        <p:nvSpPr>
          <p:cNvPr id="13" name="Shape 11"/>
          <p:cNvSpPr/>
          <p:nvPr/>
        </p:nvSpPr>
        <p:spPr>
          <a:xfrm>
            <a:off x="2587752" y="1463040"/>
            <a:ext cx="1993392" cy="54864"/>
          </a:xfrm>
          <a:prstGeom prst="rect">
            <a:avLst/>
          </a:prstGeom>
          <a:solidFill>
            <a:srgbClr val="4FC3F7"/>
          </a:solidFill>
          <a:ln w="12700">
            <a:solidFill>
              <a:srgbClr val="4FC3F7"/>
            </a:solidFill>
            <a:prstDash val="solid"/>
          </a:ln>
        </p:spPr>
        <p:txBody>
          <a:bodyPr/>
          <a:lstStyle/>
          <a:p>
            <a:endParaRPr lang="en-US"/>
          </a:p>
        </p:txBody>
      </p:sp>
      <p:sp>
        <p:nvSpPr>
          <p:cNvPr id="14" name="Text 12"/>
          <p:cNvSpPr/>
          <p:nvPr/>
        </p:nvSpPr>
        <p:spPr>
          <a:xfrm>
            <a:off x="2752344" y="1664208"/>
            <a:ext cx="1719072" cy="292608"/>
          </a:xfrm>
          <a:prstGeom prst="rect">
            <a:avLst/>
          </a:prstGeom>
          <a:noFill/>
          <a:ln/>
        </p:spPr>
        <p:txBody>
          <a:bodyPr wrap="square" lIns="0" tIns="0" rIns="0" bIns="0" rtlCol="0" anchor="ctr"/>
          <a:lstStyle/>
          <a:p>
            <a:pPr marL="0" indent="0">
              <a:buNone/>
            </a:pPr>
            <a:r>
              <a:rPr lang="en-US" sz="1300" b="1" kern="0" spc="-50" dirty="0">
                <a:solidFill>
                  <a:srgbClr val="4FC3F7"/>
                </a:solidFill>
                <a:latin typeface="Arial Black" pitchFamily="34" charset="0"/>
                <a:ea typeface="Arial Black" pitchFamily="34" charset="-122"/>
                <a:cs typeface="Arial Black" pitchFamily="34" charset="-120"/>
              </a:rPr>
              <a:t>DROP WATCHER</a:t>
            </a:r>
            <a:endParaRPr lang="en-US" sz="1300" dirty="0"/>
          </a:p>
        </p:txBody>
      </p:sp>
      <p:sp>
        <p:nvSpPr>
          <p:cNvPr id="15" name="Text 13"/>
          <p:cNvSpPr/>
          <p:nvPr/>
        </p:nvSpPr>
        <p:spPr>
          <a:xfrm>
            <a:off x="2752344" y="1993392"/>
            <a:ext cx="1719072" cy="274320"/>
          </a:xfrm>
          <a:prstGeom prst="rect">
            <a:avLst/>
          </a:prstGeom>
          <a:noFill/>
          <a:ln/>
        </p:spPr>
        <p:txBody>
          <a:bodyPr wrap="square" lIns="0" tIns="0" rIns="0" bIns="0" rtlCol="0" anchor="ctr"/>
          <a:lstStyle/>
          <a:p>
            <a:pPr marL="0" indent="0">
              <a:buNone/>
            </a:pPr>
            <a:r>
              <a:rPr lang="en-US" sz="1100" dirty="0">
                <a:solidFill>
                  <a:srgbClr val="E5E5E5"/>
                </a:solidFill>
                <a:latin typeface="Calibri" pitchFamily="34" charset="0"/>
                <a:ea typeface="Calibri" pitchFamily="34" charset="-122"/>
                <a:cs typeface="Calibri" pitchFamily="34" charset="-120"/>
              </a:rPr>
              <a:t>Inventory scanner</a:t>
            </a:r>
            <a:endParaRPr lang="en-US" sz="1100" dirty="0"/>
          </a:p>
        </p:txBody>
      </p:sp>
      <p:sp>
        <p:nvSpPr>
          <p:cNvPr id="16" name="Text 14"/>
          <p:cNvSpPr/>
          <p:nvPr/>
        </p:nvSpPr>
        <p:spPr>
          <a:xfrm>
            <a:off x="2752344" y="2487168"/>
            <a:ext cx="1719072" cy="256032"/>
          </a:xfrm>
          <a:prstGeom prst="rect">
            <a:avLst/>
          </a:prstGeom>
          <a:noFill/>
          <a:ln/>
        </p:spPr>
        <p:txBody>
          <a:bodyPr wrap="square" lIns="0" tIns="0" rIns="0" bIns="0" rtlCol="0" anchor="ctr"/>
          <a:lstStyle/>
          <a:p>
            <a:pPr marL="0" indent="0">
              <a:buNone/>
            </a:pPr>
            <a:r>
              <a:rPr lang="en-US" sz="900" kern="0" spc="100" dirty="0">
                <a:solidFill>
                  <a:srgbClr val="9A9A9A"/>
                </a:solidFill>
                <a:latin typeface="Consolas" pitchFamily="34" charset="0"/>
                <a:ea typeface="Consolas" pitchFamily="34" charset="-122"/>
                <a:cs typeface="Consolas" pitchFamily="34" charset="-120"/>
              </a:rPr>
              <a:t>LIVE</a:t>
            </a:r>
            <a:endParaRPr lang="en-US" sz="900" dirty="0"/>
          </a:p>
        </p:txBody>
      </p:sp>
      <p:sp>
        <p:nvSpPr>
          <p:cNvPr id="17" name="Shape 15"/>
          <p:cNvSpPr/>
          <p:nvPr/>
        </p:nvSpPr>
        <p:spPr>
          <a:xfrm>
            <a:off x="4718304" y="1463040"/>
            <a:ext cx="1993392" cy="1417320"/>
          </a:xfrm>
          <a:prstGeom prst="rect">
            <a:avLst/>
          </a:prstGeom>
          <a:solidFill>
            <a:srgbClr val="12121E"/>
          </a:solidFill>
          <a:ln w="6350">
            <a:solidFill>
              <a:srgbClr val="1A1A2E"/>
            </a:solidFill>
            <a:prstDash val="solid"/>
          </a:ln>
        </p:spPr>
        <p:txBody>
          <a:bodyPr/>
          <a:lstStyle/>
          <a:p>
            <a:endParaRPr lang="en-US"/>
          </a:p>
        </p:txBody>
      </p:sp>
      <p:sp>
        <p:nvSpPr>
          <p:cNvPr id="18" name="Shape 16"/>
          <p:cNvSpPr/>
          <p:nvPr/>
        </p:nvSpPr>
        <p:spPr>
          <a:xfrm>
            <a:off x="4718304" y="1463040"/>
            <a:ext cx="1993392" cy="54864"/>
          </a:xfrm>
          <a:prstGeom prst="rect">
            <a:avLst/>
          </a:prstGeom>
          <a:solidFill>
            <a:srgbClr val="E87040"/>
          </a:solidFill>
          <a:ln w="12700">
            <a:solidFill>
              <a:srgbClr val="E87040"/>
            </a:solidFill>
            <a:prstDash val="solid"/>
          </a:ln>
        </p:spPr>
        <p:txBody>
          <a:bodyPr/>
          <a:lstStyle/>
          <a:p>
            <a:endParaRPr lang="en-US"/>
          </a:p>
        </p:txBody>
      </p:sp>
      <p:sp>
        <p:nvSpPr>
          <p:cNvPr id="19" name="Text 17"/>
          <p:cNvSpPr/>
          <p:nvPr/>
        </p:nvSpPr>
        <p:spPr>
          <a:xfrm>
            <a:off x="4882896" y="1664208"/>
            <a:ext cx="1719072" cy="292608"/>
          </a:xfrm>
          <a:prstGeom prst="rect">
            <a:avLst/>
          </a:prstGeom>
          <a:noFill/>
          <a:ln/>
        </p:spPr>
        <p:txBody>
          <a:bodyPr wrap="square" lIns="0" tIns="0" rIns="0" bIns="0" rtlCol="0" anchor="ctr"/>
          <a:lstStyle/>
          <a:p>
            <a:pPr marL="0" indent="0">
              <a:buNone/>
            </a:pPr>
            <a:r>
              <a:rPr lang="en-US" sz="1300" b="1" kern="0" spc="-50" dirty="0">
                <a:solidFill>
                  <a:srgbClr val="E87040"/>
                </a:solidFill>
                <a:latin typeface="Arial Black" pitchFamily="34" charset="0"/>
                <a:ea typeface="Arial Black" pitchFamily="34" charset="-122"/>
                <a:cs typeface="Arial Black" pitchFamily="34" charset="-120"/>
              </a:rPr>
              <a:t>THE BILLBOARD</a:t>
            </a:r>
            <a:endParaRPr lang="en-US" sz="1300" dirty="0"/>
          </a:p>
        </p:txBody>
      </p:sp>
      <p:sp>
        <p:nvSpPr>
          <p:cNvPr id="20" name="Text 18"/>
          <p:cNvSpPr/>
          <p:nvPr/>
        </p:nvSpPr>
        <p:spPr>
          <a:xfrm>
            <a:off x="4882896" y="1993392"/>
            <a:ext cx="1719072" cy="274320"/>
          </a:xfrm>
          <a:prstGeom prst="rect">
            <a:avLst/>
          </a:prstGeom>
          <a:noFill/>
          <a:ln/>
        </p:spPr>
        <p:txBody>
          <a:bodyPr wrap="square" lIns="0" tIns="0" rIns="0" bIns="0" rtlCol="0" anchor="ctr"/>
          <a:lstStyle/>
          <a:p>
            <a:pPr marL="0" indent="0">
              <a:buNone/>
            </a:pPr>
            <a:r>
              <a:rPr lang="en-US" sz="1100" dirty="0">
                <a:solidFill>
                  <a:srgbClr val="E5E5E5"/>
                </a:solidFill>
                <a:latin typeface="Calibri" pitchFamily="34" charset="0"/>
                <a:ea typeface="Calibri" pitchFamily="34" charset="-122"/>
                <a:cs typeface="Calibri" pitchFamily="34" charset="-120"/>
              </a:rPr>
              <a:t>Collector alert system</a:t>
            </a:r>
            <a:endParaRPr lang="en-US" sz="1100" dirty="0"/>
          </a:p>
        </p:txBody>
      </p:sp>
      <p:sp>
        <p:nvSpPr>
          <p:cNvPr id="21" name="Text 19"/>
          <p:cNvSpPr/>
          <p:nvPr/>
        </p:nvSpPr>
        <p:spPr>
          <a:xfrm>
            <a:off x="4882896" y="2487168"/>
            <a:ext cx="1719072" cy="256032"/>
          </a:xfrm>
          <a:prstGeom prst="rect">
            <a:avLst/>
          </a:prstGeom>
          <a:noFill/>
          <a:ln/>
        </p:spPr>
        <p:txBody>
          <a:bodyPr wrap="square" lIns="0" tIns="0" rIns="0" bIns="0" rtlCol="0" anchor="ctr"/>
          <a:lstStyle/>
          <a:p>
            <a:pPr marL="0" indent="0">
              <a:buNone/>
            </a:pPr>
            <a:r>
              <a:rPr lang="en-US" sz="900" kern="0" spc="100" dirty="0">
                <a:solidFill>
                  <a:srgbClr val="9A9A9A"/>
                </a:solidFill>
                <a:latin typeface="Consolas" pitchFamily="34" charset="0"/>
                <a:ea typeface="Consolas" pitchFamily="34" charset="-122"/>
                <a:cs typeface="Consolas" pitchFamily="34" charset="-120"/>
              </a:rPr>
              <a:t>LIVE, BETA</a:t>
            </a:r>
            <a:endParaRPr lang="en-US" sz="900" dirty="0"/>
          </a:p>
        </p:txBody>
      </p:sp>
      <p:sp>
        <p:nvSpPr>
          <p:cNvPr id="22" name="Shape 20"/>
          <p:cNvSpPr/>
          <p:nvPr/>
        </p:nvSpPr>
        <p:spPr>
          <a:xfrm>
            <a:off x="6848856" y="1463040"/>
            <a:ext cx="1993392" cy="1417320"/>
          </a:xfrm>
          <a:prstGeom prst="rect">
            <a:avLst/>
          </a:prstGeom>
          <a:solidFill>
            <a:srgbClr val="12121E"/>
          </a:solidFill>
          <a:ln w="6350">
            <a:solidFill>
              <a:srgbClr val="1A1A2E"/>
            </a:solidFill>
            <a:prstDash val="solid"/>
          </a:ln>
        </p:spPr>
        <p:txBody>
          <a:bodyPr/>
          <a:lstStyle/>
          <a:p>
            <a:endParaRPr lang="en-US"/>
          </a:p>
        </p:txBody>
      </p:sp>
      <p:sp>
        <p:nvSpPr>
          <p:cNvPr id="23" name="Shape 21"/>
          <p:cNvSpPr/>
          <p:nvPr/>
        </p:nvSpPr>
        <p:spPr>
          <a:xfrm>
            <a:off x="6848856" y="1463040"/>
            <a:ext cx="1993392" cy="54864"/>
          </a:xfrm>
          <a:prstGeom prst="rect">
            <a:avLst/>
          </a:prstGeom>
          <a:solidFill>
            <a:srgbClr val="4FC3F7"/>
          </a:solidFill>
          <a:ln w="12700">
            <a:solidFill>
              <a:srgbClr val="4FC3F7"/>
            </a:solidFill>
            <a:prstDash val="solid"/>
          </a:ln>
        </p:spPr>
        <p:txBody>
          <a:bodyPr/>
          <a:lstStyle/>
          <a:p>
            <a:endParaRPr lang="en-US"/>
          </a:p>
        </p:txBody>
      </p:sp>
      <p:sp>
        <p:nvSpPr>
          <p:cNvPr id="24" name="Text 22"/>
          <p:cNvSpPr/>
          <p:nvPr/>
        </p:nvSpPr>
        <p:spPr>
          <a:xfrm>
            <a:off x="7013448" y="1664208"/>
            <a:ext cx="1719072" cy="292608"/>
          </a:xfrm>
          <a:prstGeom prst="rect">
            <a:avLst/>
          </a:prstGeom>
          <a:noFill/>
          <a:ln/>
        </p:spPr>
        <p:txBody>
          <a:bodyPr wrap="square" lIns="0" tIns="0" rIns="0" bIns="0" rtlCol="0" anchor="ctr"/>
          <a:lstStyle/>
          <a:p>
            <a:pPr marL="0" indent="0">
              <a:buNone/>
            </a:pPr>
            <a:r>
              <a:rPr lang="en-US" sz="1300" b="1" kern="0" spc="-50" dirty="0">
                <a:solidFill>
                  <a:srgbClr val="4FC3F7"/>
                </a:solidFill>
                <a:latin typeface="Arial Black" pitchFamily="34" charset="0"/>
                <a:ea typeface="Arial Black" pitchFamily="34" charset="-122"/>
                <a:cs typeface="Arial Black" pitchFamily="34" charset="-120"/>
              </a:rPr>
              <a:t>THE SKIPPER</a:t>
            </a:r>
            <a:endParaRPr lang="en-US" sz="1300" dirty="0"/>
          </a:p>
        </p:txBody>
      </p:sp>
      <p:sp>
        <p:nvSpPr>
          <p:cNvPr id="25" name="Text 23"/>
          <p:cNvSpPr/>
          <p:nvPr/>
        </p:nvSpPr>
        <p:spPr>
          <a:xfrm>
            <a:off x="7013448" y="1993392"/>
            <a:ext cx="1719072" cy="274320"/>
          </a:xfrm>
          <a:prstGeom prst="rect">
            <a:avLst/>
          </a:prstGeom>
          <a:noFill/>
          <a:ln/>
        </p:spPr>
        <p:txBody>
          <a:bodyPr wrap="square" lIns="0" tIns="0" rIns="0" bIns="0" rtlCol="0" anchor="ctr"/>
          <a:lstStyle/>
          <a:p>
            <a:pPr marL="0" indent="0">
              <a:buNone/>
            </a:pPr>
            <a:r>
              <a:rPr lang="en-US" sz="1100" dirty="0">
                <a:solidFill>
                  <a:srgbClr val="E5E5E5"/>
                </a:solidFill>
                <a:latin typeface="Calibri" pitchFamily="34" charset="0"/>
                <a:ea typeface="Calibri" pitchFamily="34" charset="-122"/>
                <a:cs typeface="Calibri" pitchFamily="34" charset="-120"/>
              </a:rPr>
              <a:t>Multi-tenant AI blog API</a:t>
            </a:r>
            <a:endParaRPr lang="en-US" sz="1100" dirty="0"/>
          </a:p>
        </p:txBody>
      </p:sp>
      <p:sp>
        <p:nvSpPr>
          <p:cNvPr id="26" name="Text 24"/>
          <p:cNvSpPr/>
          <p:nvPr/>
        </p:nvSpPr>
        <p:spPr>
          <a:xfrm>
            <a:off x="7013448" y="2487168"/>
            <a:ext cx="1719072" cy="256032"/>
          </a:xfrm>
          <a:prstGeom prst="rect">
            <a:avLst/>
          </a:prstGeom>
          <a:noFill/>
          <a:ln/>
        </p:spPr>
        <p:txBody>
          <a:bodyPr wrap="square" lIns="0" tIns="0" rIns="0" bIns="0" rtlCol="0" anchor="ctr"/>
          <a:lstStyle/>
          <a:p>
            <a:pPr marL="0" indent="0">
              <a:buNone/>
            </a:pPr>
            <a:r>
              <a:rPr lang="en-US" sz="900" kern="0" spc="100" dirty="0">
                <a:solidFill>
                  <a:srgbClr val="9A9A9A"/>
                </a:solidFill>
                <a:latin typeface="Consolas" pitchFamily="34" charset="0"/>
                <a:ea typeface="Consolas" pitchFamily="34" charset="-122"/>
                <a:cs typeface="Consolas" pitchFamily="34" charset="-120"/>
              </a:rPr>
              <a:t>LIVE</a:t>
            </a:r>
            <a:endParaRPr lang="en-US" sz="900" dirty="0"/>
          </a:p>
        </p:txBody>
      </p:sp>
      <p:sp>
        <p:nvSpPr>
          <p:cNvPr id="27" name="Shape 25"/>
          <p:cNvSpPr/>
          <p:nvPr/>
        </p:nvSpPr>
        <p:spPr>
          <a:xfrm>
            <a:off x="457200" y="3108960"/>
            <a:ext cx="8229600" cy="1600200"/>
          </a:xfrm>
          <a:prstGeom prst="rect">
            <a:avLst/>
          </a:prstGeom>
          <a:solidFill>
            <a:srgbClr val="12121E"/>
          </a:solidFill>
          <a:ln w="9525">
            <a:solidFill>
              <a:srgbClr val="1A1A2E"/>
            </a:solidFill>
            <a:prstDash val="solid"/>
          </a:ln>
        </p:spPr>
        <p:txBody>
          <a:bodyPr/>
          <a:lstStyle/>
          <a:p>
            <a:endParaRPr lang="en-US"/>
          </a:p>
        </p:txBody>
      </p:sp>
      <p:sp>
        <p:nvSpPr>
          <p:cNvPr id="28" name="Shape 26"/>
          <p:cNvSpPr/>
          <p:nvPr/>
        </p:nvSpPr>
        <p:spPr>
          <a:xfrm>
            <a:off x="457200" y="3108960"/>
            <a:ext cx="73152" cy="1600200"/>
          </a:xfrm>
          <a:prstGeom prst="rect">
            <a:avLst/>
          </a:prstGeom>
          <a:solidFill>
            <a:srgbClr val="E87040"/>
          </a:solidFill>
          <a:ln w="12700">
            <a:solidFill>
              <a:srgbClr val="E87040"/>
            </a:solidFill>
            <a:prstDash val="solid"/>
          </a:ln>
        </p:spPr>
        <p:txBody>
          <a:bodyPr/>
          <a:lstStyle/>
          <a:p>
            <a:endParaRPr lang="en-US"/>
          </a:p>
        </p:txBody>
      </p:sp>
      <p:sp>
        <p:nvSpPr>
          <p:cNvPr id="29" name="Text 27"/>
          <p:cNvSpPr/>
          <p:nvPr/>
        </p:nvSpPr>
        <p:spPr>
          <a:xfrm>
            <a:off x="685800" y="3246120"/>
            <a:ext cx="7909560" cy="32004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THE PREMISE</a:t>
            </a:r>
            <a:endParaRPr lang="en-US" sz="1400" dirty="0"/>
          </a:p>
        </p:txBody>
      </p:sp>
      <p:sp>
        <p:nvSpPr>
          <p:cNvPr id="30" name="Text 28"/>
          <p:cNvSpPr/>
          <p:nvPr/>
        </p:nvSpPr>
        <p:spPr>
          <a:xfrm>
            <a:off x="685800" y="3593592"/>
            <a:ext cx="7909560" cy="1051560"/>
          </a:xfrm>
          <a:prstGeom prst="rect">
            <a:avLst/>
          </a:prstGeom>
          <a:noFill/>
          <a:ln/>
        </p:spPr>
        <p:txBody>
          <a:bodyPr wrap="square" lIns="0" tIns="0" rIns="0" bIns="0" rtlCol="0" anchor="t"/>
          <a:lstStyle/>
          <a:p>
            <a:pPr marL="0" indent="0">
              <a:spcAft>
                <a:spcPts val="200"/>
              </a:spcAft>
              <a:buNone/>
            </a:pPr>
            <a:r>
              <a:rPr lang="en-US" sz="1150" b="1" dirty="0">
                <a:solidFill>
                  <a:srgbClr val="E5E5E5"/>
                </a:solidFill>
                <a:latin typeface="Calibri" pitchFamily="34" charset="0"/>
                <a:ea typeface="Calibri" pitchFamily="34" charset="-122"/>
                <a:cs typeface="Calibri" pitchFamily="34" charset="-120"/>
              </a:rPr>
              <a:t>A Mac Mini in Spokane. </a:t>
            </a:r>
            <a:r>
              <a:rPr lang="en-US" sz="1150" dirty="0">
                <a:solidFill>
                  <a:srgbClr val="E5E5E5"/>
                </a:solidFill>
                <a:latin typeface="Calibri" pitchFamily="34" charset="0"/>
                <a:ea typeface="Calibri" pitchFamily="34" charset="-122"/>
                <a:cs typeface="Calibri" pitchFamily="34" charset="-120"/>
              </a:rPr>
              <a:t>48 GB of RAM. A home network. No cloud subscriptions. No venture capital. </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A single human directing a team of local AI agents to build real products, on real hardware, against real users. </a:t>
            </a:r>
            <a:r>
              <a:rPr lang="en-US" sz="1150" b="1" dirty="0">
                <a:solidFill>
                  <a:srgbClr val="E87040"/>
                </a:solidFill>
                <a:latin typeface="Calibri" pitchFamily="34" charset="0"/>
                <a:ea typeface="Calibri" pitchFamily="34" charset="-122"/>
                <a:cs typeface="Calibri" pitchFamily="34" charset="-120"/>
              </a:rPr>
              <a:t>2,034 drops found. 109 blog posts. 61 active users. Zero marketing spend.</a:t>
            </a:r>
            <a:endParaRPr lang="en-US" sz="11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06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The Vault</a:t>
            </a:r>
            <a:endParaRPr lang="en-US" sz="3200" dirty="0"/>
          </a:p>
        </p:txBody>
      </p:sp>
      <p:sp>
        <p:nvSpPr>
          <p:cNvPr id="6" name="Text 4"/>
          <p:cNvSpPr/>
          <p:nvPr/>
        </p:nvSpPr>
        <p:spPr>
          <a:xfrm>
            <a:off x="457200" y="987552"/>
            <a:ext cx="8229600" cy="274320"/>
          </a:xfrm>
          <a:prstGeom prst="rect">
            <a:avLst/>
          </a:prstGeom>
          <a:noFill/>
          <a:ln/>
        </p:spPr>
        <p:txBody>
          <a:bodyPr wrap="square" lIns="0" tIns="0" rIns="0" bIns="0" rtlCol="0" anchor="ctr"/>
          <a:lstStyle/>
          <a:p>
            <a:pPr marL="0" indent="0">
              <a:buNone/>
            </a:pPr>
            <a:r>
              <a:rPr lang="en-US" sz="1400" i="1" dirty="0">
                <a:solidFill>
                  <a:srgbClr val="9A9A9A"/>
                </a:solidFill>
                <a:latin typeface="Calibri" pitchFamily="34" charset="0"/>
                <a:ea typeface="Calibri" pitchFamily="34" charset="-122"/>
                <a:cs typeface="Calibri" pitchFamily="34" charset="-120"/>
              </a:rPr>
              <a:t>Personal identity infrastructure. Your data, your box, your rules.</a:t>
            </a:r>
            <a:endParaRPr lang="en-US" sz="1400" dirty="0"/>
          </a:p>
        </p:txBody>
      </p:sp>
      <p:sp>
        <p:nvSpPr>
          <p:cNvPr id="7" name="Shape 5"/>
          <p:cNvSpPr/>
          <p:nvPr/>
        </p:nvSpPr>
        <p:spPr>
          <a:xfrm>
            <a:off x="457200" y="1417320"/>
            <a:ext cx="1993392" cy="1828800"/>
          </a:xfrm>
          <a:prstGeom prst="rect">
            <a:avLst/>
          </a:prstGeom>
          <a:solidFill>
            <a:srgbClr val="12121E"/>
          </a:solidFill>
          <a:ln w="6350">
            <a:solidFill>
              <a:srgbClr val="1A1A2E"/>
            </a:solidFill>
            <a:prstDash val="solid"/>
          </a:ln>
        </p:spPr>
        <p:txBody>
          <a:bodyPr/>
          <a:lstStyle/>
          <a:p>
            <a:endParaRPr lang="en-US"/>
          </a:p>
        </p:txBody>
      </p:sp>
      <p:sp>
        <p:nvSpPr>
          <p:cNvPr id="8" name="Text 6"/>
          <p:cNvSpPr/>
          <p:nvPr/>
        </p:nvSpPr>
        <p:spPr>
          <a:xfrm>
            <a:off x="621792" y="1554480"/>
            <a:ext cx="1719072" cy="320040"/>
          </a:xfrm>
          <a:prstGeom prst="rect">
            <a:avLst/>
          </a:prstGeom>
          <a:noFill/>
          <a:ln/>
        </p:spPr>
        <p:txBody>
          <a:bodyPr wrap="square" lIns="0" tIns="0" rIns="0" bIns="0" rtlCol="0" anchor="ctr"/>
          <a:lstStyle/>
          <a:p>
            <a:pPr marL="0" indent="0">
              <a:buNone/>
            </a:pPr>
            <a:r>
              <a:rPr lang="en-US" sz="1200" b="1" kern="0" spc="-50" dirty="0">
                <a:solidFill>
                  <a:srgbClr val="E87040"/>
                </a:solidFill>
                <a:latin typeface="Arial Black" pitchFamily="34" charset="0"/>
                <a:ea typeface="Arial Black" pitchFamily="34" charset="-122"/>
                <a:cs typeface="Arial Black" pitchFamily="34" charset="-120"/>
              </a:rPr>
              <a:t>1. THE STORE</a:t>
            </a:r>
            <a:endParaRPr lang="en-US" sz="1200" dirty="0"/>
          </a:p>
        </p:txBody>
      </p:sp>
      <p:sp>
        <p:nvSpPr>
          <p:cNvPr id="9" name="Text 7"/>
          <p:cNvSpPr/>
          <p:nvPr/>
        </p:nvSpPr>
        <p:spPr>
          <a:xfrm>
            <a:off x="621792" y="1920240"/>
            <a:ext cx="1719072" cy="228600"/>
          </a:xfrm>
          <a:prstGeom prst="rect">
            <a:avLst/>
          </a:prstGeom>
          <a:noFill/>
          <a:ln/>
        </p:spPr>
        <p:txBody>
          <a:bodyPr wrap="square" lIns="0" tIns="0" rIns="0" bIns="0" rtlCol="0" anchor="ctr"/>
          <a:lstStyle/>
          <a:p>
            <a:pPr marL="0" indent="0">
              <a:buNone/>
            </a:pPr>
            <a:r>
              <a:rPr lang="en-US" sz="900" kern="0" spc="100" dirty="0">
                <a:solidFill>
                  <a:srgbClr val="4CAF50"/>
                </a:solidFill>
                <a:latin typeface="Consolas" pitchFamily="34" charset="0"/>
                <a:ea typeface="Consolas" pitchFamily="34" charset="-122"/>
                <a:cs typeface="Consolas" pitchFamily="34" charset="-120"/>
              </a:rPr>
              <a:t>LIVE</a:t>
            </a:r>
            <a:endParaRPr lang="en-US" sz="900" dirty="0"/>
          </a:p>
        </p:txBody>
      </p:sp>
      <p:sp>
        <p:nvSpPr>
          <p:cNvPr id="10" name="Text 8"/>
          <p:cNvSpPr/>
          <p:nvPr/>
        </p:nvSpPr>
        <p:spPr>
          <a:xfrm>
            <a:off x="621792" y="2221992"/>
            <a:ext cx="1673352" cy="914400"/>
          </a:xfrm>
          <a:prstGeom prst="rect">
            <a:avLst/>
          </a:prstGeom>
          <a:noFill/>
          <a:ln/>
        </p:spPr>
        <p:txBody>
          <a:bodyPr wrap="square" lIns="0" tIns="0" rIns="0" bIns="0" rtlCol="0" anchor="t"/>
          <a:lstStyle/>
          <a:p>
            <a:pPr marL="0" indent="0">
              <a:buNone/>
            </a:pPr>
            <a:r>
              <a:rPr lang="en-US" sz="1050" dirty="0">
                <a:solidFill>
                  <a:srgbClr val="E5E5E5"/>
                </a:solidFill>
                <a:latin typeface="Calibri" pitchFamily="34" charset="0"/>
                <a:ea typeface="Calibri" pitchFamily="34" charset="-122"/>
                <a:cs typeface="Calibri" pitchFamily="34" charset="-120"/>
              </a:rPr>
              <a:t>Encrypted SQLite. AES-256 on every entry. CLI access.</a:t>
            </a:r>
            <a:endParaRPr lang="en-US" sz="1050" dirty="0"/>
          </a:p>
        </p:txBody>
      </p:sp>
      <p:sp>
        <p:nvSpPr>
          <p:cNvPr id="11" name="Shape 9"/>
          <p:cNvSpPr/>
          <p:nvPr/>
        </p:nvSpPr>
        <p:spPr>
          <a:xfrm>
            <a:off x="2587752" y="1417320"/>
            <a:ext cx="1993392" cy="1828800"/>
          </a:xfrm>
          <a:prstGeom prst="rect">
            <a:avLst/>
          </a:prstGeom>
          <a:solidFill>
            <a:srgbClr val="12121E"/>
          </a:solidFill>
          <a:ln w="6350">
            <a:solidFill>
              <a:srgbClr val="1A1A2E"/>
            </a:solidFill>
            <a:prstDash val="solid"/>
          </a:ln>
        </p:spPr>
        <p:txBody>
          <a:bodyPr/>
          <a:lstStyle/>
          <a:p>
            <a:endParaRPr lang="en-US"/>
          </a:p>
        </p:txBody>
      </p:sp>
      <p:sp>
        <p:nvSpPr>
          <p:cNvPr id="12" name="Text 10"/>
          <p:cNvSpPr/>
          <p:nvPr/>
        </p:nvSpPr>
        <p:spPr>
          <a:xfrm>
            <a:off x="2752344" y="1554480"/>
            <a:ext cx="1719072" cy="320040"/>
          </a:xfrm>
          <a:prstGeom prst="rect">
            <a:avLst/>
          </a:prstGeom>
          <a:noFill/>
          <a:ln/>
        </p:spPr>
        <p:txBody>
          <a:bodyPr wrap="square" lIns="0" tIns="0" rIns="0" bIns="0" rtlCol="0" anchor="ctr"/>
          <a:lstStyle/>
          <a:p>
            <a:pPr marL="0" indent="0">
              <a:buNone/>
            </a:pPr>
            <a:r>
              <a:rPr lang="en-US" sz="1200" b="1" kern="0" spc="-50" dirty="0">
                <a:solidFill>
                  <a:srgbClr val="E87040"/>
                </a:solidFill>
                <a:latin typeface="Arial Black" pitchFamily="34" charset="0"/>
                <a:ea typeface="Arial Black" pitchFamily="34" charset="-122"/>
                <a:cs typeface="Arial Black" pitchFamily="34" charset="-120"/>
              </a:rPr>
              <a:t>2. THE HOME</a:t>
            </a:r>
            <a:endParaRPr lang="en-US" sz="1200" dirty="0"/>
          </a:p>
        </p:txBody>
      </p:sp>
      <p:sp>
        <p:nvSpPr>
          <p:cNvPr id="13" name="Text 11"/>
          <p:cNvSpPr/>
          <p:nvPr/>
        </p:nvSpPr>
        <p:spPr>
          <a:xfrm>
            <a:off x="2752344" y="1920240"/>
            <a:ext cx="1719072" cy="228600"/>
          </a:xfrm>
          <a:prstGeom prst="rect">
            <a:avLst/>
          </a:prstGeom>
          <a:noFill/>
          <a:ln/>
        </p:spPr>
        <p:txBody>
          <a:bodyPr wrap="square" lIns="0" tIns="0" rIns="0" bIns="0" rtlCol="0" anchor="ctr"/>
          <a:lstStyle/>
          <a:p>
            <a:pPr marL="0" indent="0">
              <a:buNone/>
            </a:pPr>
            <a:r>
              <a:rPr lang="en-US" sz="900" kern="0" spc="100" dirty="0">
                <a:solidFill>
                  <a:srgbClr val="E87040"/>
                </a:solidFill>
                <a:latin typeface="Consolas" pitchFamily="34" charset="0"/>
                <a:ea typeface="Consolas" pitchFamily="34" charset="-122"/>
                <a:cs typeface="Consolas" pitchFamily="34" charset="-120"/>
              </a:rPr>
              <a:t>IN PROGRESS</a:t>
            </a:r>
            <a:endParaRPr lang="en-US" sz="900" dirty="0"/>
          </a:p>
        </p:txBody>
      </p:sp>
      <p:sp>
        <p:nvSpPr>
          <p:cNvPr id="14" name="Text 12"/>
          <p:cNvSpPr/>
          <p:nvPr/>
        </p:nvSpPr>
        <p:spPr>
          <a:xfrm>
            <a:off x="2752344" y="2221992"/>
            <a:ext cx="1673352" cy="914400"/>
          </a:xfrm>
          <a:prstGeom prst="rect">
            <a:avLst/>
          </a:prstGeom>
          <a:noFill/>
          <a:ln/>
        </p:spPr>
        <p:txBody>
          <a:bodyPr wrap="square" lIns="0" tIns="0" rIns="0" bIns="0" rtlCol="0" anchor="t"/>
          <a:lstStyle/>
          <a:p>
            <a:pPr marL="0" indent="0">
              <a:buNone/>
            </a:pPr>
            <a:r>
              <a:rPr lang="en-US" sz="1050" dirty="0">
                <a:solidFill>
                  <a:srgbClr val="E5E5E5"/>
                </a:solidFill>
                <a:latin typeface="Calibri" pitchFamily="34" charset="0"/>
                <a:ea typeface="Calibri" pitchFamily="34" charset="-122"/>
                <a:cs typeface="Calibri" pitchFamily="34" charset="-120"/>
              </a:rPr>
              <a:t>43 IoT devices mapped. 6 VLANs. Network segmentation.</a:t>
            </a:r>
            <a:endParaRPr lang="en-US" sz="1050" dirty="0"/>
          </a:p>
        </p:txBody>
      </p:sp>
      <p:sp>
        <p:nvSpPr>
          <p:cNvPr id="15" name="Shape 13"/>
          <p:cNvSpPr/>
          <p:nvPr/>
        </p:nvSpPr>
        <p:spPr>
          <a:xfrm>
            <a:off x="4718304" y="1417320"/>
            <a:ext cx="1993392" cy="1828800"/>
          </a:xfrm>
          <a:prstGeom prst="rect">
            <a:avLst/>
          </a:prstGeom>
          <a:solidFill>
            <a:srgbClr val="12121E"/>
          </a:solidFill>
          <a:ln w="6350">
            <a:solidFill>
              <a:srgbClr val="1A1A2E"/>
            </a:solidFill>
            <a:prstDash val="solid"/>
          </a:ln>
        </p:spPr>
        <p:txBody>
          <a:bodyPr/>
          <a:lstStyle/>
          <a:p>
            <a:endParaRPr lang="en-US"/>
          </a:p>
        </p:txBody>
      </p:sp>
      <p:sp>
        <p:nvSpPr>
          <p:cNvPr id="16" name="Text 14"/>
          <p:cNvSpPr/>
          <p:nvPr/>
        </p:nvSpPr>
        <p:spPr>
          <a:xfrm>
            <a:off x="4882896" y="1554480"/>
            <a:ext cx="1719072" cy="320040"/>
          </a:xfrm>
          <a:prstGeom prst="rect">
            <a:avLst/>
          </a:prstGeom>
          <a:noFill/>
          <a:ln/>
        </p:spPr>
        <p:txBody>
          <a:bodyPr wrap="square" lIns="0" tIns="0" rIns="0" bIns="0" rtlCol="0" anchor="ctr"/>
          <a:lstStyle/>
          <a:p>
            <a:pPr marL="0" indent="0">
              <a:buNone/>
            </a:pPr>
            <a:r>
              <a:rPr lang="en-US" sz="1200" b="1" kern="0" spc="-50" dirty="0">
                <a:solidFill>
                  <a:srgbClr val="E87040"/>
                </a:solidFill>
                <a:latin typeface="Arial Black" pitchFamily="34" charset="0"/>
                <a:ea typeface="Arial Black" pitchFamily="34" charset="-122"/>
                <a:cs typeface="Arial Black" pitchFamily="34" charset="-120"/>
              </a:rPr>
              <a:t>3. THE INTERFACE</a:t>
            </a:r>
            <a:endParaRPr lang="en-US" sz="1200" dirty="0"/>
          </a:p>
        </p:txBody>
      </p:sp>
      <p:sp>
        <p:nvSpPr>
          <p:cNvPr id="17" name="Text 15"/>
          <p:cNvSpPr/>
          <p:nvPr/>
        </p:nvSpPr>
        <p:spPr>
          <a:xfrm>
            <a:off x="4882896" y="1920240"/>
            <a:ext cx="1719072" cy="228600"/>
          </a:xfrm>
          <a:prstGeom prst="rect">
            <a:avLst/>
          </a:prstGeom>
          <a:noFill/>
          <a:ln/>
        </p:spPr>
        <p:txBody>
          <a:bodyPr wrap="square" lIns="0" tIns="0" rIns="0" bIns="0" rtlCol="0" anchor="ctr"/>
          <a:lstStyle/>
          <a:p>
            <a:pPr marL="0" indent="0">
              <a:buNone/>
            </a:pPr>
            <a:r>
              <a:rPr lang="en-US" sz="900" kern="0" spc="100" dirty="0">
                <a:solidFill>
                  <a:srgbClr val="4CAF50"/>
                </a:solidFill>
                <a:latin typeface="Consolas" pitchFamily="34" charset="0"/>
                <a:ea typeface="Consolas" pitchFamily="34" charset="-122"/>
                <a:cs typeface="Consolas" pitchFamily="34" charset="-120"/>
              </a:rPr>
              <a:t>LIVE</a:t>
            </a:r>
            <a:endParaRPr lang="en-US" sz="900" dirty="0"/>
          </a:p>
        </p:txBody>
      </p:sp>
      <p:sp>
        <p:nvSpPr>
          <p:cNvPr id="18" name="Text 16"/>
          <p:cNvSpPr/>
          <p:nvPr/>
        </p:nvSpPr>
        <p:spPr>
          <a:xfrm>
            <a:off x="4882896" y="2221992"/>
            <a:ext cx="1673352" cy="914400"/>
          </a:xfrm>
          <a:prstGeom prst="rect">
            <a:avLst/>
          </a:prstGeom>
          <a:noFill/>
          <a:ln/>
        </p:spPr>
        <p:txBody>
          <a:bodyPr wrap="square" lIns="0" tIns="0" rIns="0" bIns="0" rtlCol="0" anchor="t"/>
          <a:lstStyle/>
          <a:p>
            <a:pPr marL="0" indent="0">
              <a:buNone/>
            </a:pPr>
            <a:r>
              <a:rPr lang="en-US" sz="1050" dirty="0">
                <a:solidFill>
                  <a:srgbClr val="E5E5E5"/>
                </a:solidFill>
                <a:latin typeface="Calibri" pitchFamily="34" charset="0"/>
                <a:ea typeface="Calibri" pitchFamily="34" charset="-122"/>
                <a:cs typeface="Calibri" pitchFamily="34" charset="-120"/>
              </a:rPr>
              <a:t>Dashboard, blog viewer, vault viewer, logs, org.</a:t>
            </a:r>
            <a:endParaRPr lang="en-US" sz="1050" dirty="0"/>
          </a:p>
        </p:txBody>
      </p:sp>
      <p:sp>
        <p:nvSpPr>
          <p:cNvPr id="19" name="Shape 17"/>
          <p:cNvSpPr/>
          <p:nvPr/>
        </p:nvSpPr>
        <p:spPr>
          <a:xfrm>
            <a:off x="6848856" y="1417320"/>
            <a:ext cx="1993392" cy="1828800"/>
          </a:xfrm>
          <a:prstGeom prst="rect">
            <a:avLst/>
          </a:prstGeom>
          <a:solidFill>
            <a:srgbClr val="12121E"/>
          </a:solidFill>
          <a:ln w="6350">
            <a:solidFill>
              <a:srgbClr val="1A1A2E"/>
            </a:solidFill>
            <a:prstDash val="solid"/>
          </a:ln>
        </p:spPr>
        <p:txBody>
          <a:bodyPr/>
          <a:lstStyle/>
          <a:p>
            <a:endParaRPr lang="en-US"/>
          </a:p>
        </p:txBody>
      </p:sp>
      <p:sp>
        <p:nvSpPr>
          <p:cNvPr id="20" name="Text 18"/>
          <p:cNvSpPr/>
          <p:nvPr/>
        </p:nvSpPr>
        <p:spPr>
          <a:xfrm>
            <a:off x="7013448" y="1554480"/>
            <a:ext cx="1719072" cy="320040"/>
          </a:xfrm>
          <a:prstGeom prst="rect">
            <a:avLst/>
          </a:prstGeom>
          <a:noFill/>
          <a:ln/>
        </p:spPr>
        <p:txBody>
          <a:bodyPr wrap="square" lIns="0" tIns="0" rIns="0" bIns="0" rtlCol="0" anchor="ctr"/>
          <a:lstStyle/>
          <a:p>
            <a:pPr marL="0" indent="0">
              <a:buNone/>
            </a:pPr>
            <a:r>
              <a:rPr lang="en-US" sz="1200" b="1" kern="0" spc="-50" dirty="0">
                <a:solidFill>
                  <a:srgbClr val="E87040"/>
                </a:solidFill>
                <a:latin typeface="Arial Black" pitchFamily="34" charset="0"/>
                <a:ea typeface="Arial Black" pitchFamily="34" charset="-122"/>
                <a:cs typeface="Arial Black" pitchFamily="34" charset="-120"/>
              </a:rPr>
              <a:t>4. THE ALGORITHM</a:t>
            </a:r>
            <a:endParaRPr lang="en-US" sz="1200" dirty="0"/>
          </a:p>
        </p:txBody>
      </p:sp>
      <p:sp>
        <p:nvSpPr>
          <p:cNvPr id="21" name="Text 19"/>
          <p:cNvSpPr/>
          <p:nvPr/>
        </p:nvSpPr>
        <p:spPr>
          <a:xfrm>
            <a:off x="7013448" y="1920240"/>
            <a:ext cx="1719072" cy="228600"/>
          </a:xfrm>
          <a:prstGeom prst="rect">
            <a:avLst/>
          </a:prstGeom>
          <a:noFill/>
          <a:ln/>
        </p:spPr>
        <p:txBody>
          <a:bodyPr wrap="square" lIns="0" tIns="0" rIns="0" bIns="0" rtlCol="0" anchor="ctr"/>
          <a:lstStyle/>
          <a:p>
            <a:pPr marL="0" indent="0">
              <a:buNone/>
            </a:pPr>
            <a:r>
              <a:rPr lang="en-US" sz="900" kern="0" spc="100" dirty="0">
                <a:solidFill>
                  <a:srgbClr val="9A9A9A"/>
                </a:solidFill>
                <a:latin typeface="Consolas" pitchFamily="34" charset="0"/>
                <a:ea typeface="Consolas" pitchFamily="34" charset="-122"/>
                <a:cs typeface="Consolas" pitchFamily="34" charset="-120"/>
              </a:rPr>
              <a:t>PLANNED</a:t>
            </a:r>
            <a:endParaRPr lang="en-US" sz="900" dirty="0"/>
          </a:p>
        </p:txBody>
      </p:sp>
      <p:sp>
        <p:nvSpPr>
          <p:cNvPr id="22" name="Text 20"/>
          <p:cNvSpPr/>
          <p:nvPr/>
        </p:nvSpPr>
        <p:spPr>
          <a:xfrm>
            <a:off x="7013448" y="2221992"/>
            <a:ext cx="1673352" cy="1097280"/>
          </a:xfrm>
          <a:prstGeom prst="rect">
            <a:avLst/>
          </a:prstGeom>
          <a:noFill/>
          <a:ln/>
        </p:spPr>
        <p:txBody>
          <a:bodyPr wrap="square" lIns="0" tIns="0" rIns="0" bIns="0" rtlCol="0" anchor="t"/>
          <a:lstStyle/>
          <a:p>
            <a:pPr marL="0" indent="0">
              <a:buNone/>
            </a:pPr>
            <a:r>
              <a:rPr lang="en-US" sz="1050" dirty="0">
                <a:solidFill>
                  <a:srgbClr val="E5E5E5"/>
                </a:solidFill>
                <a:latin typeface="Calibri" pitchFamily="34" charset="0"/>
                <a:ea typeface="Calibri" pitchFamily="34" charset="-122"/>
                <a:cs typeface="Calibri" pitchFamily="34" charset="-120"/>
              </a:rPr>
              <a:t>AI filter between me and the internet. </a:t>
            </a:r>
            <a:br>
              <a:rPr lang="en-US" sz="1050" dirty="0">
                <a:solidFill>
                  <a:srgbClr val="E5E5E5"/>
                </a:solidFill>
                <a:latin typeface="Calibri" pitchFamily="34" charset="0"/>
                <a:ea typeface="Calibri" pitchFamily="34" charset="-122"/>
                <a:cs typeface="Calibri" pitchFamily="34" charset="-120"/>
              </a:rPr>
            </a:br>
            <a:r>
              <a:rPr lang="en-US" sz="1050" dirty="0">
                <a:solidFill>
                  <a:srgbClr val="E5E5E5"/>
                </a:solidFill>
                <a:latin typeface="Calibri" pitchFamily="34" charset="0"/>
                <a:ea typeface="Calibri" pitchFamily="34" charset="-122"/>
                <a:cs typeface="Calibri" pitchFamily="34" charset="-120"/>
              </a:rPr>
              <a:t>THIS IS THE KEY – THIS WILL ALLOW YOU TO TAKE CONTROL OF </a:t>
            </a:r>
            <a:br>
              <a:rPr lang="en-US" sz="1050" dirty="0">
                <a:solidFill>
                  <a:srgbClr val="E5E5E5"/>
                </a:solidFill>
                <a:latin typeface="Calibri" pitchFamily="34" charset="0"/>
                <a:ea typeface="Calibri" pitchFamily="34" charset="-122"/>
                <a:cs typeface="Calibri" pitchFamily="34" charset="-120"/>
              </a:rPr>
            </a:br>
            <a:r>
              <a:rPr lang="en-US" sz="1050" dirty="0">
                <a:solidFill>
                  <a:srgbClr val="E5E5E5"/>
                </a:solidFill>
                <a:latin typeface="Calibri" pitchFamily="34" charset="0"/>
                <a:ea typeface="Calibri" pitchFamily="34" charset="-122"/>
                <a:cs typeface="Calibri" pitchFamily="34" charset="-120"/>
              </a:rPr>
              <a:t>THE </a:t>
            </a:r>
            <a:r>
              <a:rPr lang="en-US" sz="1000" i="1" dirty="0">
                <a:solidFill>
                  <a:srgbClr val="E5E5E5"/>
                </a:solidFill>
                <a:latin typeface="Calibri" pitchFamily="34" charset="0"/>
                <a:ea typeface="Calibri" pitchFamily="34" charset="-122"/>
                <a:cs typeface="Calibri" pitchFamily="34" charset="-120"/>
              </a:rPr>
              <a:t>algorithm</a:t>
            </a:r>
            <a:r>
              <a:rPr lang="en-US" sz="1050" dirty="0">
                <a:solidFill>
                  <a:srgbClr val="E5E5E5"/>
                </a:solidFill>
                <a:latin typeface="Calibri" pitchFamily="34" charset="0"/>
                <a:ea typeface="Calibri" pitchFamily="34" charset="-122"/>
                <a:cs typeface="Calibri" pitchFamily="34" charset="-120"/>
              </a:rPr>
              <a:t> </a:t>
            </a:r>
            <a:endParaRPr lang="en-US" sz="1050" dirty="0"/>
          </a:p>
        </p:txBody>
      </p:sp>
      <p:sp>
        <p:nvSpPr>
          <p:cNvPr id="23" name="Shape 21"/>
          <p:cNvSpPr/>
          <p:nvPr/>
        </p:nvSpPr>
        <p:spPr>
          <a:xfrm>
            <a:off x="457200" y="3383280"/>
            <a:ext cx="4069080" cy="1325880"/>
          </a:xfrm>
          <a:prstGeom prst="rect">
            <a:avLst/>
          </a:prstGeom>
          <a:solidFill>
            <a:srgbClr val="12121E"/>
          </a:solidFill>
          <a:ln w="9525">
            <a:solidFill>
              <a:srgbClr val="1A1A2E"/>
            </a:solidFill>
            <a:prstDash val="solid"/>
          </a:ln>
        </p:spPr>
        <p:txBody>
          <a:bodyPr/>
          <a:lstStyle/>
          <a:p>
            <a:endParaRPr lang="en-US"/>
          </a:p>
        </p:txBody>
      </p:sp>
      <p:sp>
        <p:nvSpPr>
          <p:cNvPr id="24" name="Shape 22"/>
          <p:cNvSpPr/>
          <p:nvPr/>
        </p:nvSpPr>
        <p:spPr>
          <a:xfrm>
            <a:off x="457200" y="3383280"/>
            <a:ext cx="73152" cy="1325880"/>
          </a:xfrm>
          <a:prstGeom prst="rect">
            <a:avLst/>
          </a:prstGeom>
          <a:solidFill>
            <a:srgbClr val="E87040"/>
          </a:solidFill>
          <a:ln w="12700">
            <a:solidFill>
              <a:srgbClr val="E87040"/>
            </a:solidFill>
            <a:prstDash val="solid"/>
          </a:ln>
        </p:spPr>
        <p:txBody>
          <a:bodyPr/>
          <a:lstStyle/>
          <a:p>
            <a:endParaRPr lang="en-US"/>
          </a:p>
        </p:txBody>
      </p:sp>
      <p:sp>
        <p:nvSpPr>
          <p:cNvPr id="25" name="Text 23"/>
          <p:cNvSpPr/>
          <p:nvPr/>
        </p:nvSpPr>
        <p:spPr>
          <a:xfrm>
            <a:off x="685800" y="3520440"/>
            <a:ext cx="3749040" cy="32004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THE STACK</a:t>
            </a:r>
            <a:endParaRPr lang="en-US" sz="1400" dirty="0"/>
          </a:p>
        </p:txBody>
      </p:sp>
      <p:sp>
        <p:nvSpPr>
          <p:cNvPr id="26" name="Text 24"/>
          <p:cNvSpPr/>
          <p:nvPr/>
        </p:nvSpPr>
        <p:spPr>
          <a:xfrm>
            <a:off x="685800" y="3867912"/>
            <a:ext cx="3749040" cy="777240"/>
          </a:xfrm>
          <a:prstGeom prst="rect">
            <a:avLst/>
          </a:prstGeom>
          <a:noFill/>
          <a:ln/>
        </p:spPr>
        <p:txBody>
          <a:bodyPr wrap="square" lIns="0" tIns="0" rIns="0" bIns="0" rtlCol="0" anchor="t"/>
          <a:lstStyle/>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Mac Mini M4 Pro, 48GB RAM, headless  ·  Ollama + qwen2.5:14b for local inference  ·  Python + SQLite + Fernet AES  ·  WhatsApp gateway for two-way chat  ·  </a:t>
            </a:r>
            <a:r>
              <a:rPr lang="en-US" sz="1150" b="1" dirty="0">
                <a:solidFill>
                  <a:srgbClr val="E87040"/>
                </a:solidFill>
                <a:latin typeface="Calibri" pitchFamily="34" charset="0"/>
                <a:ea typeface="Calibri" pitchFamily="34" charset="-122"/>
                <a:cs typeface="Calibri" pitchFamily="34" charset="-120"/>
              </a:rPr>
              <a:t>Everything LAN-only. Nothing phones home.</a:t>
            </a:r>
            <a:endParaRPr lang="en-US" sz="1150" dirty="0"/>
          </a:p>
        </p:txBody>
      </p:sp>
      <p:sp>
        <p:nvSpPr>
          <p:cNvPr id="27" name="Shape 25"/>
          <p:cNvSpPr/>
          <p:nvPr/>
        </p:nvSpPr>
        <p:spPr>
          <a:xfrm>
            <a:off x="4617720" y="3383280"/>
            <a:ext cx="4069080" cy="1325880"/>
          </a:xfrm>
          <a:prstGeom prst="rect">
            <a:avLst/>
          </a:prstGeom>
          <a:solidFill>
            <a:srgbClr val="12121E"/>
          </a:solidFill>
          <a:ln w="9525">
            <a:solidFill>
              <a:srgbClr val="1A1A2E"/>
            </a:solidFill>
            <a:prstDash val="solid"/>
          </a:ln>
        </p:spPr>
        <p:txBody>
          <a:bodyPr/>
          <a:lstStyle/>
          <a:p>
            <a:endParaRPr lang="en-US"/>
          </a:p>
        </p:txBody>
      </p:sp>
      <p:sp>
        <p:nvSpPr>
          <p:cNvPr id="28" name="Shape 26"/>
          <p:cNvSpPr/>
          <p:nvPr/>
        </p:nvSpPr>
        <p:spPr>
          <a:xfrm>
            <a:off x="4617720" y="3383280"/>
            <a:ext cx="73152" cy="1325880"/>
          </a:xfrm>
          <a:prstGeom prst="rect">
            <a:avLst/>
          </a:prstGeom>
          <a:solidFill>
            <a:srgbClr val="4FC3F7"/>
          </a:solidFill>
          <a:ln w="12700">
            <a:solidFill>
              <a:srgbClr val="4FC3F7"/>
            </a:solidFill>
            <a:prstDash val="solid"/>
          </a:ln>
        </p:spPr>
        <p:txBody>
          <a:bodyPr/>
          <a:lstStyle/>
          <a:p>
            <a:endParaRPr lang="en-US"/>
          </a:p>
        </p:txBody>
      </p:sp>
      <p:sp>
        <p:nvSpPr>
          <p:cNvPr id="29" name="Text 27"/>
          <p:cNvSpPr/>
          <p:nvPr/>
        </p:nvSpPr>
        <p:spPr>
          <a:xfrm>
            <a:off x="4846320" y="3520440"/>
            <a:ext cx="3749040" cy="320040"/>
          </a:xfrm>
          <a:prstGeom prst="rect">
            <a:avLst/>
          </a:prstGeom>
          <a:noFill/>
          <a:ln/>
        </p:spPr>
        <p:txBody>
          <a:bodyPr wrap="square" lIns="0" tIns="0" rIns="0" bIns="0" rtlCol="0" anchor="ctr"/>
          <a:lstStyle/>
          <a:p>
            <a:pPr marL="0" indent="0">
              <a:buNone/>
            </a:pPr>
            <a:r>
              <a:rPr lang="en-US" sz="1400" b="1" kern="0" spc="-50" dirty="0">
                <a:solidFill>
                  <a:srgbClr val="4FC3F7"/>
                </a:solidFill>
                <a:latin typeface="Arial Black" pitchFamily="34" charset="0"/>
                <a:ea typeface="Arial Black" pitchFamily="34" charset="-122"/>
                <a:cs typeface="Arial Black" pitchFamily="34" charset="-120"/>
              </a:rPr>
              <a:t>THE PROMISE</a:t>
            </a:r>
            <a:endParaRPr lang="en-US" sz="1400" dirty="0"/>
          </a:p>
        </p:txBody>
      </p:sp>
      <p:sp>
        <p:nvSpPr>
          <p:cNvPr id="30" name="Text 28"/>
          <p:cNvSpPr/>
          <p:nvPr/>
        </p:nvSpPr>
        <p:spPr>
          <a:xfrm>
            <a:off x="4846320" y="3867912"/>
            <a:ext cx="3749040" cy="777240"/>
          </a:xfrm>
          <a:prstGeom prst="rect">
            <a:avLst/>
          </a:prstGeom>
          <a:noFill/>
          <a:ln/>
        </p:spPr>
        <p:txBody>
          <a:bodyPr wrap="square" lIns="0" tIns="0" rIns="0" bIns="0" rtlCol="0" anchor="t"/>
          <a:lstStyle/>
          <a:p>
            <a:pPr marL="0" indent="0">
              <a:spcAft>
                <a:spcPts val="200"/>
              </a:spcAft>
              <a:buNone/>
            </a:pPr>
            <a:r>
              <a:rPr lang="en-US" sz="1150" i="1" dirty="0">
                <a:solidFill>
                  <a:srgbClr val="E5E5E5"/>
                </a:solidFill>
                <a:latin typeface="Calibri" pitchFamily="34" charset="0"/>
                <a:ea typeface="Calibri" pitchFamily="34" charset="-122"/>
                <a:cs typeface="Calibri" pitchFamily="34" charset="-120"/>
              </a:rPr>
              <a:t>"Your data is yours. Nothing leaves without permission. See what's real. You are not a product. Be free."</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07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Drop Watcher</a:t>
            </a:r>
            <a:endParaRPr lang="en-US" sz="3200" dirty="0"/>
          </a:p>
        </p:txBody>
      </p:sp>
      <p:sp>
        <p:nvSpPr>
          <p:cNvPr id="6" name="Text 4"/>
          <p:cNvSpPr/>
          <p:nvPr/>
        </p:nvSpPr>
        <p:spPr>
          <a:xfrm>
            <a:off x="457200" y="987552"/>
            <a:ext cx="8229600" cy="274320"/>
          </a:xfrm>
          <a:prstGeom prst="rect">
            <a:avLst/>
          </a:prstGeom>
          <a:noFill/>
          <a:ln/>
        </p:spPr>
        <p:txBody>
          <a:bodyPr wrap="square" lIns="0" tIns="0" rIns="0" bIns="0" rtlCol="0" anchor="ctr"/>
          <a:lstStyle/>
          <a:p>
            <a:pPr marL="0" indent="0">
              <a:buNone/>
            </a:pPr>
            <a:r>
              <a:rPr lang="en-US" sz="1400" i="1" dirty="0">
                <a:solidFill>
                  <a:srgbClr val="9A9A9A"/>
                </a:solidFill>
                <a:latin typeface="Calibri" pitchFamily="34" charset="0"/>
                <a:ea typeface="Calibri" pitchFamily="34" charset="-122"/>
                <a:cs typeface="Calibri" pitchFamily="34" charset="-120"/>
              </a:rPr>
              <a:t>The inventory scanner. </a:t>
            </a:r>
            <a:r>
              <a:rPr lang="en-US" sz="1400" i="1" dirty="0">
                <a:solidFill>
                  <a:srgbClr val="9A9A9A"/>
                </a:solidFill>
                <a:latin typeface="Calibri" pitchFamily="34" charset="0"/>
                <a:ea typeface="Calibri" pitchFamily="34" charset="-122"/>
                <a:cs typeface="Calibri" pitchFamily="34" charset="-120"/>
                <a:hlinkClick r:id="rId3"/>
              </a:rPr>
              <a:t>Instockornot.club</a:t>
            </a:r>
            <a:r>
              <a:rPr lang="en-US" sz="1400" i="1" dirty="0">
                <a:solidFill>
                  <a:srgbClr val="9A9A9A"/>
                </a:solidFill>
                <a:latin typeface="Calibri" pitchFamily="34" charset="0"/>
                <a:ea typeface="Calibri" pitchFamily="34" charset="-122"/>
                <a:cs typeface="Calibri" pitchFamily="34" charset="-120"/>
              </a:rPr>
              <a:t>. Live and in production.</a:t>
            </a:r>
            <a:endParaRPr lang="en-US" sz="1400" dirty="0"/>
          </a:p>
        </p:txBody>
      </p:sp>
      <p:sp>
        <p:nvSpPr>
          <p:cNvPr id="7" name="Shape 5"/>
          <p:cNvSpPr/>
          <p:nvPr/>
        </p:nvSpPr>
        <p:spPr>
          <a:xfrm>
            <a:off x="457200" y="1417320"/>
            <a:ext cx="1965960" cy="1280160"/>
          </a:xfrm>
          <a:prstGeom prst="rect">
            <a:avLst/>
          </a:prstGeom>
          <a:solidFill>
            <a:srgbClr val="12121E"/>
          </a:solidFill>
          <a:ln w="6350">
            <a:solidFill>
              <a:srgbClr val="1A1A2E"/>
            </a:solidFill>
            <a:prstDash val="solid"/>
          </a:ln>
        </p:spPr>
        <p:txBody>
          <a:bodyPr/>
          <a:lstStyle/>
          <a:p>
            <a:endParaRPr lang="en-US"/>
          </a:p>
        </p:txBody>
      </p:sp>
      <p:sp>
        <p:nvSpPr>
          <p:cNvPr id="8" name="Text 6"/>
          <p:cNvSpPr/>
          <p:nvPr/>
        </p:nvSpPr>
        <p:spPr>
          <a:xfrm>
            <a:off x="457200" y="1554480"/>
            <a:ext cx="196596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2,034</a:t>
            </a:r>
            <a:endParaRPr lang="en-US" sz="4200" dirty="0"/>
          </a:p>
        </p:txBody>
      </p:sp>
      <p:sp>
        <p:nvSpPr>
          <p:cNvPr id="9" name="Text 7"/>
          <p:cNvSpPr/>
          <p:nvPr/>
        </p:nvSpPr>
        <p:spPr>
          <a:xfrm>
            <a:off x="457200" y="2350008"/>
            <a:ext cx="196596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DROPS FOUND</a:t>
            </a:r>
            <a:endParaRPr lang="en-US" sz="1000" dirty="0"/>
          </a:p>
        </p:txBody>
      </p:sp>
      <p:sp>
        <p:nvSpPr>
          <p:cNvPr id="10" name="Shape 8"/>
          <p:cNvSpPr/>
          <p:nvPr/>
        </p:nvSpPr>
        <p:spPr>
          <a:xfrm>
            <a:off x="2514600" y="1417320"/>
            <a:ext cx="1965960" cy="1280160"/>
          </a:xfrm>
          <a:prstGeom prst="rect">
            <a:avLst/>
          </a:prstGeom>
          <a:solidFill>
            <a:srgbClr val="12121E"/>
          </a:solidFill>
          <a:ln w="6350">
            <a:solidFill>
              <a:srgbClr val="1A1A2E"/>
            </a:solidFill>
            <a:prstDash val="solid"/>
          </a:ln>
        </p:spPr>
        <p:txBody>
          <a:bodyPr/>
          <a:lstStyle/>
          <a:p>
            <a:endParaRPr lang="en-US"/>
          </a:p>
        </p:txBody>
      </p:sp>
      <p:sp>
        <p:nvSpPr>
          <p:cNvPr id="11" name="Text 9"/>
          <p:cNvSpPr/>
          <p:nvPr/>
        </p:nvSpPr>
        <p:spPr>
          <a:xfrm>
            <a:off x="2514600" y="1554480"/>
            <a:ext cx="196596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137+</a:t>
            </a:r>
            <a:endParaRPr lang="en-US" sz="4200" dirty="0"/>
          </a:p>
        </p:txBody>
      </p:sp>
      <p:sp>
        <p:nvSpPr>
          <p:cNvPr id="12" name="Text 10"/>
          <p:cNvSpPr/>
          <p:nvPr/>
        </p:nvSpPr>
        <p:spPr>
          <a:xfrm>
            <a:off x="2514600" y="2350008"/>
            <a:ext cx="196596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SOURCES MONITORED</a:t>
            </a:r>
            <a:endParaRPr lang="en-US" sz="1000" dirty="0"/>
          </a:p>
        </p:txBody>
      </p:sp>
      <p:sp>
        <p:nvSpPr>
          <p:cNvPr id="13" name="Shape 11"/>
          <p:cNvSpPr/>
          <p:nvPr/>
        </p:nvSpPr>
        <p:spPr>
          <a:xfrm>
            <a:off x="4572000" y="1417320"/>
            <a:ext cx="1965960" cy="1280160"/>
          </a:xfrm>
          <a:prstGeom prst="rect">
            <a:avLst/>
          </a:prstGeom>
          <a:solidFill>
            <a:srgbClr val="12121E"/>
          </a:solidFill>
          <a:ln w="6350">
            <a:solidFill>
              <a:srgbClr val="1A1A2E"/>
            </a:solidFill>
            <a:prstDash val="solid"/>
          </a:ln>
        </p:spPr>
        <p:txBody>
          <a:bodyPr/>
          <a:lstStyle/>
          <a:p>
            <a:endParaRPr lang="en-US"/>
          </a:p>
        </p:txBody>
      </p:sp>
      <p:sp>
        <p:nvSpPr>
          <p:cNvPr id="14" name="Text 12"/>
          <p:cNvSpPr/>
          <p:nvPr/>
        </p:nvSpPr>
        <p:spPr>
          <a:xfrm>
            <a:off x="4572000" y="1554480"/>
            <a:ext cx="196596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68</a:t>
            </a:r>
            <a:endParaRPr lang="en-US" sz="4200" dirty="0"/>
          </a:p>
        </p:txBody>
      </p:sp>
      <p:sp>
        <p:nvSpPr>
          <p:cNvPr id="15" name="Text 13"/>
          <p:cNvSpPr/>
          <p:nvPr/>
        </p:nvSpPr>
        <p:spPr>
          <a:xfrm>
            <a:off x="4572000" y="2350008"/>
            <a:ext cx="196596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DROPS IN 24H</a:t>
            </a:r>
            <a:endParaRPr lang="en-US" sz="1000" dirty="0"/>
          </a:p>
        </p:txBody>
      </p:sp>
      <p:sp>
        <p:nvSpPr>
          <p:cNvPr id="16" name="Shape 14"/>
          <p:cNvSpPr/>
          <p:nvPr/>
        </p:nvSpPr>
        <p:spPr>
          <a:xfrm>
            <a:off x="6629400" y="1417320"/>
            <a:ext cx="2057400" cy="1280160"/>
          </a:xfrm>
          <a:prstGeom prst="rect">
            <a:avLst/>
          </a:prstGeom>
          <a:solidFill>
            <a:srgbClr val="12121E"/>
          </a:solidFill>
          <a:ln w="6350">
            <a:solidFill>
              <a:srgbClr val="1A1A2E"/>
            </a:solidFill>
            <a:prstDash val="solid"/>
          </a:ln>
        </p:spPr>
        <p:txBody>
          <a:bodyPr/>
          <a:lstStyle/>
          <a:p>
            <a:endParaRPr lang="en-US"/>
          </a:p>
        </p:txBody>
      </p:sp>
      <p:sp>
        <p:nvSpPr>
          <p:cNvPr id="17" name="Text 15"/>
          <p:cNvSpPr/>
          <p:nvPr/>
        </p:nvSpPr>
        <p:spPr>
          <a:xfrm>
            <a:off x="6629400" y="1554480"/>
            <a:ext cx="2057400" cy="777240"/>
          </a:xfrm>
          <a:prstGeom prst="rect">
            <a:avLst/>
          </a:prstGeom>
          <a:noFill/>
          <a:ln/>
        </p:spPr>
        <p:txBody>
          <a:bodyPr wrap="square" lIns="0" tIns="0" rIns="0" bIns="0" rtlCol="0" anchor="ctr"/>
          <a:lstStyle/>
          <a:p>
            <a:pPr marL="0" indent="0" algn="ctr">
              <a:buNone/>
            </a:pPr>
            <a:r>
              <a:rPr lang="en-US" sz="4200" b="1" kern="0" spc="-200" dirty="0">
                <a:solidFill>
                  <a:srgbClr val="E87040"/>
                </a:solidFill>
                <a:latin typeface="Arial Black" pitchFamily="34" charset="0"/>
                <a:ea typeface="Arial Black" pitchFamily="34" charset="-122"/>
                <a:cs typeface="Arial Black" pitchFamily="34" charset="-120"/>
              </a:rPr>
              <a:t>25+</a:t>
            </a:r>
            <a:endParaRPr lang="en-US" sz="4200" dirty="0"/>
          </a:p>
        </p:txBody>
      </p:sp>
      <p:sp>
        <p:nvSpPr>
          <p:cNvPr id="18" name="Text 16"/>
          <p:cNvSpPr/>
          <p:nvPr/>
        </p:nvSpPr>
        <p:spPr>
          <a:xfrm>
            <a:off x="6629400" y="2350008"/>
            <a:ext cx="2057400" cy="320040"/>
          </a:xfrm>
          <a:prstGeom prst="rect">
            <a:avLst/>
          </a:prstGeom>
          <a:noFill/>
          <a:ln/>
        </p:spPr>
        <p:txBody>
          <a:bodyPr wrap="square" lIns="0" tIns="0" rIns="0" bIns="0" rtlCol="0" anchor="ctr"/>
          <a:lstStyle/>
          <a:p>
            <a:pPr marL="0" indent="0" algn="ctr">
              <a:buNone/>
            </a:pPr>
            <a:r>
              <a:rPr lang="en-US" sz="1000" dirty="0">
                <a:solidFill>
                  <a:srgbClr val="9A9A9A"/>
                </a:solidFill>
                <a:latin typeface="Calibri" pitchFamily="34" charset="0"/>
                <a:ea typeface="Calibri" pitchFamily="34" charset="-122"/>
                <a:cs typeface="Calibri" pitchFamily="34" charset="-120"/>
              </a:rPr>
              <a:t>DAYS UPTIME</a:t>
            </a:r>
            <a:endParaRPr lang="en-US" sz="1000" dirty="0"/>
          </a:p>
        </p:txBody>
      </p:sp>
      <p:sp>
        <p:nvSpPr>
          <p:cNvPr id="19" name="Shape 17"/>
          <p:cNvSpPr/>
          <p:nvPr/>
        </p:nvSpPr>
        <p:spPr>
          <a:xfrm>
            <a:off x="457200" y="2880360"/>
            <a:ext cx="4069080" cy="1828800"/>
          </a:xfrm>
          <a:prstGeom prst="rect">
            <a:avLst/>
          </a:prstGeom>
          <a:solidFill>
            <a:srgbClr val="12121E"/>
          </a:solidFill>
          <a:ln w="9525">
            <a:solidFill>
              <a:srgbClr val="1A1A2E"/>
            </a:solidFill>
            <a:prstDash val="solid"/>
          </a:ln>
        </p:spPr>
        <p:txBody>
          <a:bodyPr/>
          <a:lstStyle/>
          <a:p>
            <a:endParaRPr lang="en-US"/>
          </a:p>
        </p:txBody>
      </p:sp>
      <p:sp>
        <p:nvSpPr>
          <p:cNvPr id="20" name="Shape 18"/>
          <p:cNvSpPr/>
          <p:nvPr/>
        </p:nvSpPr>
        <p:spPr>
          <a:xfrm>
            <a:off x="457200" y="2880360"/>
            <a:ext cx="73152" cy="1828800"/>
          </a:xfrm>
          <a:prstGeom prst="rect">
            <a:avLst/>
          </a:prstGeom>
          <a:solidFill>
            <a:srgbClr val="E87040"/>
          </a:solidFill>
          <a:ln w="12700">
            <a:solidFill>
              <a:srgbClr val="E87040"/>
            </a:solidFill>
            <a:prstDash val="solid"/>
          </a:ln>
        </p:spPr>
        <p:txBody>
          <a:bodyPr/>
          <a:lstStyle/>
          <a:p>
            <a:endParaRPr lang="en-US"/>
          </a:p>
        </p:txBody>
      </p:sp>
      <p:sp>
        <p:nvSpPr>
          <p:cNvPr id="21" name="Text 19"/>
          <p:cNvSpPr/>
          <p:nvPr/>
        </p:nvSpPr>
        <p:spPr>
          <a:xfrm>
            <a:off x="685800" y="3017520"/>
            <a:ext cx="3749040" cy="32004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HOW IT WORKS</a:t>
            </a:r>
            <a:endParaRPr lang="en-US" sz="1400" dirty="0"/>
          </a:p>
        </p:txBody>
      </p:sp>
      <p:sp>
        <p:nvSpPr>
          <p:cNvPr id="22" name="Text 20"/>
          <p:cNvSpPr/>
          <p:nvPr/>
        </p:nvSpPr>
        <p:spPr>
          <a:xfrm>
            <a:off x="685800" y="3364992"/>
            <a:ext cx="3749040" cy="1280160"/>
          </a:xfrm>
          <a:prstGeom prst="rect">
            <a:avLst/>
          </a:prstGeom>
          <a:noFill/>
          <a:ln/>
        </p:spPr>
        <p:txBody>
          <a:bodyPr wrap="square" lIns="0" tIns="0" rIns="0" bIns="0" rtlCol="0" anchor="t"/>
          <a:lstStyle/>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Scans 137 retailer sites every 10 minutes.</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Hunts for new inventory, restocks, rare items.</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Local AI decides what's actually a drop vs. noise.</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Emails the people watching for that item. Fast.</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dirty="0">
                <a:solidFill>
                  <a:srgbClr val="9A9A9A"/>
                </a:solidFill>
                <a:latin typeface="Calibri" pitchFamily="34" charset="0"/>
                <a:ea typeface="Calibri" pitchFamily="34" charset="-122"/>
                <a:cs typeface="Calibri" pitchFamily="34" charset="-120"/>
              </a:rPr>
              <a:t>Hardened with fail2ban. 1,714+ IPs auto-banned.</a:t>
            </a:r>
            <a:endParaRPr lang="en-US" sz="1150" dirty="0"/>
          </a:p>
        </p:txBody>
      </p:sp>
      <p:sp>
        <p:nvSpPr>
          <p:cNvPr id="23" name="Shape 21"/>
          <p:cNvSpPr/>
          <p:nvPr/>
        </p:nvSpPr>
        <p:spPr>
          <a:xfrm>
            <a:off x="4617720" y="2880360"/>
            <a:ext cx="4069080" cy="1828800"/>
          </a:xfrm>
          <a:prstGeom prst="rect">
            <a:avLst/>
          </a:prstGeom>
          <a:solidFill>
            <a:srgbClr val="12121E"/>
          </a:solidFill>
          <a:ln w="9525">
            <a:solidFill>
              <a:srgbClr val="1A1A2E"/>
            </a:solidFill>
            <a:prstDash val="solid"/>
          </a:ln>
        </p:spPr>
        <p:txBody>
          <a:bodyPr/>
          <a:lstStyle/>
          <a:p>
            <a:endParaRPr lang="en-US"/>
          </a:p>
        </p:txBody>
      </p:sp>
      <p:sp>
        <p:nvSpPr>
          <p:cNvPr id="24" name="Shape 22"/>
          <p:cNvSpPr/>
          <p:nvPr/>
        </p:nvSpPr>
        <p:spPr>
          <a:xfrm>
            <a:off x="4617720" y="2880360"/>
            <a:ext cx="73152" cy="1828800"/>
          </a:xfrm>
          <a:prstGeom prst="rect">
            <a:avLst/>
          </a:prstGeom>
          <a:solidFill>
            <a:srgbClr val="4FC3F7"/>
          </a:solidFill>
          <a:ln w="12700">
            <a:solidFill>
              <a:srgbClr val="4FC3F7"/>
            </a:solidFill>
            <a:prstDash val="solid"/>
          </a:ln>
        </p:spPr>
        <p:txBody>
          <a:bodyPr/>
          <a:lstStyle/>
          <a:p>
            <a:endParaRPr lang="en-US"/>
          </a:p>
        </p:txBody>
      </p:sp>
      <p:sp>
        <p:nvSpPr>
          <p:cNvPr id="25" name="Text 23"/>
          <p:cNvSpPr/>
          <p:nvPr/>
        </p:nvSpPr>
        <p:spPr>
          <a:xfrm>
            <a:off x="4846320" y="3017520"/>
            <a:ext cx="3749040" cy="320040"/>
          </a:xfrm>
          <a:prstGeom prst="rect">
            <a:avLst/>
          </a:prstGeom>
          <a:noFill/>
          <a:ln/>
        </p:spPr>
        <p:txBody>
          <a:bodyPr wrap="square" lIns="0" tIns="0" rIns="0" bIns="0" rtlCol="0" anchor="ctr"/>
          <a:lstStyle/>
          <a:p>
            <a:pPr marL="0" indent="0">
              <a:buNone/>
            </a:pPr>
            <a:r>
              <a:rPr lang="en-US" sz="1400" b="1" kern="0" spc="-50" dirty="0">
                <a:solidFill>
                  <a:srgbClr val="4FC3F7"/>
                </a:solidFill>
                <a:latin typeface="Arial Black" pitchFamily="34" charset="0"/>
                <a:ea typeface="Arial Black" pitchFamily="34" charset="-122"/>
                <a:cs typeface="Arial Black" pitchFamily="34" charset="-120"/>
              </a:rPr>
              <a:t>WHO'S WATCHING</a:t>
            </a:r>
            <a:endParaRPr lang="en-US" sz="1400" dirty="0"/>
          </a:p>
        </p:txBody>
      </p:sp>
      <p:sp>
        <p:nvSpPr>
          <p:cNvPr id="26" name="Text 24"/>
          <p:cNvSpPr/>
          <p:nvPr/>
        </p:nvSpPr>
        <p:spPr>
          <a:xfrm>
            <a:off x="4846320" y="3364992"/>
            <a:ext cx="3749040" cy="1280160"/>
          </a:xfrm>
          <a:prstGeom prst="rect">
            <a:avLst/>
          </a:prstGeom>
          <a:noFill/>
          <a:ln/>
        </p:spPr>
        <p:txBody>
          <a:bodyPr wrap="square" lIns="0" tIns="0" rIns="0" bIns="0" rtlCol="0" anchor="t"/>
          <a:lstStyle/>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Knife collectors (Chris Reeve, Spyderco, Hinderer)</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Watch collectors (AP, H. Moser, Rolex, Patek)</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Network gear hunters (Ubiquiti, enterprise)</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E-bike and Brompton buyers</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E87040"/>
                </a:solidFill>
                <a:latin typeface="Calibri" pitchFamily="34" charset="0"/>
                <a:ea typeface="Calibri" pitchFamily="34" charset="-122"/>
                <a:cs typeface="Calibri" pitchFamily="34" charset="-120"/>
              </a:rPr>
              <a:t>Zero marketing spend. All organic.</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08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The Billboard</a:t>
            </a:r>
            <a:endParaRPr lang="en-US" sz="3200" dirty="0"/>
          </a:p>
        </p:txBody>
      </p:sp>
      <p:sp>
        <p:nvSpPr>
          <p:cNvPr id="6" name="Text 4"/>
          <p:cNvSpPr/>
          <p:nvPr/>
        </p:nvSpPr>
        <p:spPr>
          <a:xfrm>
            <a:off x="457200" y="987552"/>
            <a:ext cx="8229600" cy="274320"/>
          </a:xfrm>
          <a:prstGeom prst="rect">
            <a:avLst/>
          </a:prstGeom>
          <a:noFill/>
          <a:ln/>
        </p:spPr>
        <p:txBody>
          <a:bodyPr wrap="square" lIns="0" tIns="0" rIns="0" bIns="0" rtlCol="0" anchor="ctr"/>
          <a:lstStyle/>
          <a:p>
            <a:pPr marL="0" indent="0">
              <a:buNone/>
            </a:pPr>
            <a:r>
              <a:rPr lang="en-US" sz="1300" i="1" dirty="0">
                <a:solidFill>
                  <a:srgbClr val="9A9A9A"/>
                </a:solidFill>
                <a:latin typeface="Calibri" pitchFamily="34" charset="0"/>
                <a:ea typeface="Calibri" pitchFamily="34" charset="-122"/>
                <a:cs typeface="Calibri" pitchFamily="34" charset="-120"/>
              </a:rPr>
              <a:t>The money maker. Domain-agnostic collector alert system. </a:t>
            </a:r>
            <a:r>
              <a:rPr lang="en-US" sz="1300" i="1" dirty="0">
                <a:solidFill>
                  <a:srgbClr val="9A9A9A"/>
                </a:solidFill>
                <a:latin typeface="Calibri" pitchFamily="34" charset="0"/>
                <a:ea typeface="Calibri" pitchFamily="34" charset="-122"/>
                <a:cs typeface="Calibri" pitchFamily="34" charset="-120"/>
                <a:hlinkClick r:id="rId3"/>
              </a:rPr>
              <a:t>billboard.instockornot.club</a:t>
            </a:r>
            <a:r>
              <a:rPr lang="en-US" sz="1300" i="1" dirty="0">
                <a:solidFill>
                  <a:srgbClr val="9A9A9A"/>
                </a:solidFill>
                <a:latin typeface="Calibri" pitchFamily="34" charset="0"/>
                <a:ea typeface="Calibri" pitchFamily="34" charset="-122"/>
                <a:cs typeface="Calibri" pitchFamily="34" charset="-120"/>
              </a:rPr>
              <a:t>.</a:t>
            </a:r>
            <a:endParaRPr lang="en-US" sz="1300" dirty="0"/>
          </a:p>
        </p:txBody>
      </p:sp>
      <p:sp>
        <p:nvSpPr>
          <p:cNvPr id="7" name="Shape 5"/>
          <p:cNvSpPr/>
          <p:nvPr/>
        </p:nvSpPr>
        <p:spPr>
          <a:xfrm>
            <a:off x="457200" y="1371600"/>
            <a:ext cx="4069080" cy="3337560"/>
          </a:xfrm>
          <a:prstGeom prst="rect">
            <a:avLst/>
          </a:prstGeom>
          <a:solidFill>
            <a:srgbClr val="12121E"/>
          </a:solidFill>
          <a:ln w="9525">
            <a:solidFill>
              <a:srgbClr val="1A1A2E"/>
            </a:solidFill>
            <a:prstDash val="solid"/>
          </a:ln>
        </p:spPr>
        <p:txBody>
          <a:bodyPr/>
          <a:lstStyle/>
          <a:p>
            <a:endParaRPr lang="en-US"/>
          </a:p>
        </p:txBody>
      </p:sp>
      <p:sp>
        <p:nvSpPr>
          <p:cNvPr id="8" name="Shape 6"/>
          <p:cNvSpPr/>
          <p:nvPr/>
        </p:nvSpPr>
        <p:spPr>
          <a:xfrm>
            <a:off x="457200" y="1371600"/>
            <a:ext cx="73152" cy="3337560"/>
          </a:xfrm>
          <a:prstGeom prst="rect">
            <a:avLst/>
          </a:prstGeom>
          <a:solidFill>
            <a:srgbClr val="E87040"/>
          </a:solidFill>
          <a:ln w="12700">
            <a:solidFill>
              <a:srgbClr val="E87040"/>
            </a:solidFill>
            <a:prstDash val="solid"/>
          </a:ln>
        </p:spPr>
        <p:txBody>
          <a:bodyPr/>
          <a:lstStyle/>
          <a:p>
            <a:endParaRPr lang="en-US"/>
          </a:p>
        </p:txBody>
      </p:sp>
      <p:sp>
        <p:nvSpPr>
          <p:cNvPr id="9" name="Text 7"/>
          <p:cNvSpPr/>
          <p:nvPr/>
        </p:nvSpPr>
        <p:spPr>
          <a:xfrm>
            <a:off x="685800" y="1508760"/>
            <a:ext cx="3749040" cy="32004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WHAT IT IS</a:t>
            </a:r>
            <a:endParaRPr lang="en-US" sz="1400" dirty="0"/>
          </a:p>
        </p:txBody>
      </p:sp>
      <p:sp>
        <p:nvSpPr>
          <p:cNvPr id="10" name="Text 8"/>
          <p:cNvSpPr/>
          <p:nvPr/>
        </p:nvSpPr>
        <p:spPr>
          <a:xfrm>
            <a:off x="685800" y="1856232"/>
            <a:ext cx="3749040" cy="2788920"/>
          </a:xfrm>
          <a:prstGeom prst="rect">
            <a:avLst/>
          </a:prstGeom>
          <a:noFill/>
          <a:ln/>
        </p:spPr>
        <p:txBody>
          <a:bodyPr wrap="square" lIns="0" tIns="0" rIns="0" bIns="0" rtlCol="0" anchor="t"/>
          <a:lstStyle/>
          <a:p>
            <a:pPr marL="0" indent="0">
              <a:spcAft>
                <a:spcPts val="200"/>
              </a:spcAft>
              <a:buNone/>
            </a:pPr>
            <a:r>
              <a:rPr lang="en-US" sz="1150" b="1" dirty="0">
                <a:solidFill>
                  <a:srgbClr val="E5E5E5"/>
                </a:solidFill>
                <a:latin typeface="Calibri" pitchFamily="34" charset="0"/>
                <a:ea typeface="Calibri" pitchFamily="34" charset="-122"/>
                <a:cs typeface="Calibri" pitchFamily="34" charset="-120"/>
              </a:rPr>
              <a:t>A per-user alert system.</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You tell it what you want. It tells you the moment one appears.</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New users get historical matches on day one — you see value before the first live alert even fires.</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Free tier: email alerts, unlimited watches.</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Paid tier (next): SMS, faster scans, priority queue.</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E87040"/>
                </a:solidFill>
                <a:latin typeface="Calibri" pitchFamily="34" charset="0"/>
                <a:ea typeface="Calibri" pitchFamily="34" charset="-122"/>
                <a:cs typeface="Calibri" pitchFamily="34" charset="-120"/>
              </a:rPr>
              <a:t>Live at billboard.instockornot.club  ·  SSL  ·  invite-only beta</a:t>
            </a:r>
            <a:endParaRPr lang="en-US" sz="1150" dirty="0"/>
          </a:p>
        </p:txBody>
      </p:sp>
      <p:sp>
        <p:nvSpPr>
          <p:cNvPr id="11" name="Shape 9"/>
          <p:cNvSpPr/>
          <p:nvPr/>
        </p:nvSpPr>
        <p:spPr>
          <a:xfrm>
            <a:off x="4617720" y="1371600"/>
            <a:ext cx="4069080" cy="3337560"/>
          </a:xfrm>
          <a:prstGeom prst="rect">
            <a:avLst/>
          </a:prstGeom>
          <a:solidFill>
            <a:srgbClr val="12121E"/>
          </a:solidFill>
          <a:ln w="9525">
            <a:solidFill>
              <a:srgbClr val="1A1A2E"/>
            </a:solidFill>
            <a:prstDash val="solid"/>
          </a:ln>
        </p:spPr>
        <p:txBody>
          <a:bodyPr/>
          <a:lstStyle/>
          <a:p>
            <a:endParaRPr lang="en-US"/>
          </a:p>
        </p:txBody>
      </p:sp>
      <p:sp>
        <p:nvSpPr>
          <p:cNvPr id="12" name="Shape 10"/>
          <p:cNvSpPr/>
          <p:nvPr/>
        </p:nvSpPr>
        <p:spPr>
          <a:xfrm>
            <a:off x="4617720" y="1371600"/>
            <a:ext cx="73152" cy="3337560"/>
          </a:xfrm>
          <a:prstGeom prst="rect">
            <a:avLst/>
          </a:prstGeom>
          <a:solidFill>
            <a:srgbClr val="4FC3F7"/>
          </a:solidFill>
          <a:ln w="12700">
            <a:solidFill>
              <a:srgbClr val="4FC3F7"/>
            </a:solidFill>
            <a:prstDash val="solid"/>
          </a:ln>
        </p:spPr>
        <p:txBody>
          <a:bodyPr/>
          <a:lstStyle/>
          <a:p>
            <a:endParaRPr lang="en-US"/>
          </a:p>
        </p:txBody>
      </p:sp>
      <p:sp>
        <p:nvSpPr>
          <p:cNvPr id="13" name="Text 11"/>
          <p:cNvSpPr/>
          <p:nvPr/>
        </p:nvSpPr>
        <p:spPr>
          <a:xfrm>
            <a:off x="4846320" y="1508760"/>
            <a:ext cx="3749040" cy="320040"/>
          </a:xfrm>
          <a:prstGeom prst="rect">
            <a:avLst/>
          </a:prstGeom>
          <a:noFill/>
          <a:ln/>
        </p:spPr>
        <p:txBody>
          <a:bodyPr wrap="square" lIns="0" tIns="0" rIns="0" bIns="0" rtlCol="0" anchor="ctr"/>
          <a:lstStyle/>
          <a:p>
            <a:pPr marL="0" indent="0">
              <a:buNone/>
            </a:pPr>
            <a:r>
              <a:rPr lang="en-US" sz="1400" b="1" kern="0" spc="-50" dirty="0">
                <a:solidFill>
                  <a:srgbClr val="4FC3F7"/>
                </a:solidFill>
                <a:latin typeface="Arial Black" pitchFamily="34" charset="0"/>
                <a:ea typeface="Arial Black" pitchFamily="34" charset="-122"/>
                <a:cs typeface="Arial Black" pitchFamily="34" charset="-120"/>
              </a:rPr>
              <a:t>THE FLYWHEEL</a:t>
            </a:r>
            <a:endParaRPr lang="en-US" sz="1400" dirty="0"/>
          </a:p>
        </p:txBody>
      </p:sp>
      <p:sp>
        <p:nvSpPr>
          <p:cNvPr id="14" name="Text 12"/>
          <p:cNvSpPr/>
          <p:nvPr/>
        </p:nvSpPr>
        <p:spPr>
          <a:xfrm>
            <a:off x="4846320" y="1856232"/>
            <a:ext cx="3749040" cy="2788920"/>
          </a:xfrm>
          <a:prstGeom prst="rect">
            <a:avLst/>
          </a:prstGeom>
          <a:noFill/>
          <a:ln/>
        </p:spPr>
        <p:txBody>
          <a:bodyPr wrap="square" lIns="0" tIns="0" rIns="0" bIns="0" rtlCol="0" anchor="t"/>
          <a:lstStyle/>
          <a:p>
            <a:pPr marL="0" indent="0">
              <a:spcAft>
                <a:spcPts val="200"/>
              </a:spcAft>
              <a:buNone/>
            </a:pPr>
            <a:r>
              <a:rPr lang="en-US" sz="1150" b="1" dirty="0">
                <a:solidFill>
                  <a:srgbClr val="E87040"/>
                </a:solidFill>
                <a:latin typeface="Calibri" pitchFamily="34" charset="0"/>
                <a:ea typeface="Calibri" pitchFamily="34" charset="-122"/>
                <a:cs typeface="Calibri" pitchFamily="34" charset="-120"/>
              </a:rPr>
              <a:t>More sources</a:t>
            </a:r>
            <a:r>
              <a:rPr lang="en-US" sz="1150" dirty="0">
                <a:solidFill>
                  <a:srgbClr val="E5E5E5"/>
                </a:solidFill>
                <a:latin typeface="Calibri" pitchFamily="34" charset="0"/>
                <a:ea typeface="Calibri" pitchFamily="34" charset="-122"/>
                <a:cs typeface="Calibri" pitchFamily="34" charset="-120"/>
              </a:rPr>
              <a:t>  →  better matches</a:t>
            </a:r>
            <a:endParaRPr lang="en-US" sz="1150" dirty="0"/>
          </a:p>
          <a:p>
            <a:pPr marL="0" indent="0">
              <a:spcAft>
                <a:spcPts val="200"/>
              </a:spcAft>
              <a:buNone/>
            </a:pPr>
            <a:r>
              <a:rPr lang="en-US" sz="1150" b="1" dirty="0">
                <a:solidFill>
                  <a:srgbClr val="E87040"/>
                </a:solidFill>
                <a:latin typeface="Calibri" pitchFamily="34" charset="0"/>
                <a:ea typeface="Calibri" pitchFamily="34" charset="-122"/>
                <a:cs typeface="Calibri" pitchFamily="34" charset="-120"/>
              </a:rPr>
              <a:t>More matches</a:t>
            </a:r>
            <a:r>
              <a:rPr lang="en-US" sz="1150" dirty="0">
                <a:solidFill>
                  <a:srgbClr val="E5E5E5"/>
                </a:solidFill>
                <a:latin typeface="Calibri" pitchFamily="34" charset="0"/>
                <a:ea typeface="Calibri" pitchFamily="34" charset="-122"/>
                <a:cs typeface="Calibri" pitchFamily="34" charset="-120"/>
              </a:rPr>
              <a:t>  →  happier users</a:t>
            </a:r>
            <a:endParaRPr lang="en-US" sz="1150" dirty="0"/>
          </a:p>
          <a:p>
            <a:pPr marL="0" indent="0">
              <a:spcAft>
                <a:spcPts val="200"/>
              </a:spcAft>
              <a:buNone/>
            </a:pPr>
            <a:r>
              <a:rPr lang="en-US" sz="1150" b="1" dirty="0">
                <a:solidFill>
                  <a:srgbClr val="E87040"/>
                </a:solidFill>
                <a:latin typeface="Calibri" pitchFamily="34" charset="0"/>
                <a:ea typeface="Calibri" pitchFamily="34" charset="-122"/>
                <a:cs typeface="Calibri" pitchFamily="34" charset="-120"/>
              </a:rPr>
              <a:t>Happier users</a:t>
            </a:r>
            <a:r>
              <a:rPr lang="en-US" sz="1150" dirty="0">
                <a:solidFill>
                  <a:srgbClr val="E5E5E5"/>
                </a:solidFill>
                <a:latin typeface="Calibri" pitchFamily="34" charset="0"/>
                <a:ea typeface="Calibri" pitchFamily="34" charset="-122"/>
                <a:cs typeface="Calibri" pitchFamily="34" charset="-120"/>
              </a:rPr>
              <a:t>  →  more users</a:t>
            </a:r>
            <a:endParaRPr lang="en-US" sz="1150" dirty="0"/>
          </a:p>
          <a:p>
            <a:pPr marL="0" indent="0">
              <a:spcAft>
                <a:spcPts val="200"/>
              </a:spcAft>
              <a:buNone/>
            </a:pPr>
            <a:r>
              <a:rPr lang="en-US" sz="1150" b="1" dirty="0">
                <a:solidFill>
                  <a:srgbClr val="E87040"/>
                </a:solidFill>
                <a:latin typeface="Calibri" pitchFamily="34" charset="0"/>
                <a:ea typeface="Calibri" pitchFamily="34" charset="-122"/>
                <a:cs typeface="Calibri" pitchFamily="34" charset="-120"/>
              </a:rPr>
              <a:t>More users</a:t>
            </a:r>
            <a:r>
              <a:rPr lang="en-US" sz="1150" dirty="0">
                <a:solidFill>
                  <a:srgbClr val="E5E5E5"/>
                </a:solidFill>
                <a:latin typeface="Calibri" pitchFamily="34" charset="0"/>
                <a:ea typeface="Calibri" pitchFamily="34" charset="-122"/>
                <a:cs typeface="Calibri" pitchFamily="34" charset="-120"/>
              </a:rPr>
              <a:t>  →  they request new verticals</a:t>
            </a:r>
            <a:endParaRPr lang="en-US" sz="1150" dirty="0"/>
          </a:p>
          <a:p>
            <a:pPr marL="0" indent="0">
              <a:spcAft>
                <a:spcPts val="200"/>
              </a:spcAft>
              <a:buNone/>
            </a:pPr>
            <a:r>
              <a:rPr lang="en-US" sz="1150" b="1" dirty="0">
                <a:solidFill>
                  <a:srgbClr val="E87040"/>
                </a:solidFill>
                <a:latin typeface="Calibri" pitchFamily="34" charset="0"/>
                <a:ea typeface="Calibri" pitchFamily="34" charset="-122"/>
                <a:cs typeface="Calibri" pitchFamily="34" charset="-120"/>
              </a:rPr>
              <a:t>New verticals</a:t>
            </a:r>
            <a:r>
              <a:rPr lang="en-US" sz="1150" dirty="0">
                <a:solidFill>
                  <a:srgbClr val="E5E5E5"/>
                </a:solidFill>
                <a:latin typeface="Calibri" pitchFamily="34" charset="0"/>
                <a:ea typeface="Calibri" pitchFamily="34" charset="-122"/>
                <a:cs typeface="Calibri" pitchFamily="34" charset="-120"/>
              </a:rPr>
              <a:t>  →  more sources</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i="1" dirty="0">
                <a:solidFill>
                  <a:srgbClr val="9A9A9A"/>
                </a:solidFill>
                <a:latin typeface="Calibri" pitchFamily="34" charset="0"/>
                <a:ea typeface="Calibri" pitchFamily="34" charset="-122"/>
                <a:cs typeface="Calibri" pitchFamily="34" charset="-120"/>
              </a:rPr>
              <a:t>"Start with a small market and dominate it."</a:t>
            </a:r>
            <a:endParaRPr lang="en-US" sz="1150" dirty="0"/>
          </a:p>
          <a:p>
            <a:pPr marL="0" indent="0">
              <a:spcAft>
                <a:spcPts val="200"/>
              </a:spcAft>
              <a:buNone/>
            </a:pPr>
            <a:r>
              <a:rPr lang="en-US" sz="1150" i="1" dirty="0">
                <a:solidFill>
                  <a:srgbClr val="9A9A9A"/>
                </a:solidFill>
                <a:latin typeface="Calibri" pitchFamily="34" charset="0"/>
                <a:ea typeface="Calibri" pitchFamily="34" charset="-122"/>
                <a:cs typeface="Calibri" pitchFamily="34" charset="-120"/>
              </a:rPr>
              <a:t>— Peter Thiel</a:t>
            </a:r>
            <a:endParaRPr lang="en-US" sz="1150" dirty="0"/>
          </a:p>
          <a:p>
            <a:pPr marL="0" indent="0">
              <a:spcAft>
                <a:spcPts val="200"/>
              </a:spcAft>
              <a:buNone/>
            </a:pPr>
            <a:r>
              <a:rPr lang="en-US" sz="1150" dirty="0">
                <a:solidFill>
                  <a:srgbClr val="E5E5E5"/>
                </a:solidFill>
                <a:latin typeface="Calibri" pitchFamily="34" charset="0"/>
                <a:ea typeface="Calibri" pitchFamily="34" charset="-122"/>
                <a:cs typeface="Calibri" pitchFamily="34" charset="-120"/>
              </a:rPr>
              <a:t> </a:t>
            </a:r>
            <a:endParaRPr lang="en-US" sz="1150" dirty="0"/>
          </a:p>
          <a:p>
            <a:pPr marL="0" indent="0">
              <a:spcAft>
                <a:spcPts val="200"/>
              </a:spcAft>
              <a:buNone/>
            </a:pPr>
            <a:r>
              <a:rPr lang="en-US" sz="1150" b="1" dirty="0">
                <a:solidFill>
                  <a:srgbClr val="4CAF50"/>
                </a:solidFill>
                <a:latin typeface="Calibri" pitchFamily="34" charset="0"/>
                <a:ea typeface="Calibri" pitchFamily="34" charset="-122"/>
                <a:cs typeface="Calibri" pitchFamily="34" charset="-120"/>
              </a:rPr>
              <a:t>61 active watchers. Zero marketing spend. Pure product-market fit.</a:t>
            </a:r>
            <a:endParaRPr lang="en-US" sz="11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0A0A14"/>
        </a:solidFill>
        <a:effectLst/>
      </p:bgPr>
    </p:bg>
    <p:spTree>
      <p:nvGrpSpPr>
        <p:cNvPr id="1" name=""/>
        <p:cNvGrpSpPr/>
        <p:nvPr/>
      </p:nvGrpSpPr>
      <p:grpSpPr>
        <a:xfrm>
          <a:off x="0" y="0"/>
          <a:ext cx="0" cy="0"/>
          <a:chOff x="0" y="0"/>
          <a:chExt cx="0" cy="0"/>
        </a:xfrm>
      </p:grpSpPr>
      <p:sp>
        <p:nvSpPr>
          <p:cNvPr id="2" name="Text 0"/>
          <p:cNvSpPr/>
          <p:nvPr/>
        </p:nvSpPr>
        <p:spPr>
          <a:xfrm>
            <a:off x="8229600" y="164592"/>
            <a:ext cx="822960" cy="274320"/>
          </a:xfrm>
          <a:prstGeom prst="rect">
            <a:avLst/>
          </a:prstGeom>
          <a:noFill/>
          <a:ln/>
        </p:spPr>
        <p:txBody>
          <a:bodyPr wrap="square" lIns="0" tIns="0" rIns="0" bIns="0" rtlCol="0" anchor="ctr"/>
          <a:lstStyle/>
          <a:p>
            <a:pPr marL="0" indent="0" algn="r">
              <a:buNone/>
            </a:pPr>
            <a:r>
              <a:rPr lang="en-US" sz="1000" dirty="0">
                <a:solidFill>
                  <a:srgbClr val="666666"/>
                </a:solidFill>
                <a:latin typeface="Consolas" pitchFamily="34" charset="0"/>
                <a:ea typeface="Consolas" pitchFamily="34" charset="-122"/>
                <a:cs typeface="Consolas" pitchFamily="34" charset="-120"/>
              </a:rPr>
              <a:t>09 / 24</a:t>
            </a:r>
            <a:endParaRPr lang="en-US" sz="1000" dirty="0"/>
          </a:p>
        </p:txBody>
      </p:sp>
      <p:sp>
        <p:nvSpPr>
          <p:cNvPr id="3" name="Shape 1"/>
          <p:cNvSpPr/>
          <p:nvPr/>
        </p:nvSpPr>
        <p:spPr>
          <a:xfrm>
            <a:off x="8092440" y="265176"/>
            <a:ext cx="73152" cy="73152"/>
          </a:xfrm>
          <a:prstGeom prst="ellipse">
            <a:avLst/>
          </a:prstGeom>
          <a:solidFill>
            <a:srgbClr val="E87040"/>
          </a:solidFill>
          <a:ln w="12700">
            <a:solidFill>
              <a:srgbClr val="E87040"/>
            </a:solidFill>
            <a:prstDash val="solid"/>
          </a:ln>
        </p:spPr>
        <p:txBody>
          <a:bodyPr/>
          <a:lstStyle/>
          <a:p>
            <a:endParaRPr lang="en-US"/>
          </a:p>
        </p:txBody>
      </p:sp>
      <p:sp>
        <p:nvSpPr>
          <p:cNvPr id="4" name="Text 2"/>
          <p:cNvSpPr/>
          <p:nvPr/>
        </p:nvSpPr>
        <p:spPr>
          <a:xfrm>
            <a:off x="457200" y="4846320"/>
            <a:ext cx="8229600" cy="228600"/>
          </a:xfrm>
          <a:prstGeom prst="rect">
            <a:avLst/>
          </a:prstGeom>
          <a:noFill/>
          <a:ln/>
        </p:spPr>
        <p:txBody>
          <a:bodyPr wrap="square" lIns="0" tIns="0" rIns="0" bIns="0" rtlCol="0" anchor="ctr"/>
          <a:lstStyle/>
          <a:p>
            <a:pPr marL="0" indent="0">
              <a:buNone/>
            </a:pPr>
            <a:r>
              <a:rPr lang="en-US" sz="900" dirty="0">
                <a:solidFill>
                  <a:srgbClr val="666666"/>
                </a:solidFill>
                <a:latin typeface="Calibri" pitchFamily="34" charset="0"/>
                <a:ea typeface="Calibri" pitchFamily="34" charset="-122"/>
                <a:cs typeface="Calibri" pitchFamily="34" charset="-120"/>
              </a:rPr>
              <a:t>The Castaways · AI Guild · April 21, 2026</a:t>
            </a:r>
            <a:endParaRPr lang="en-US" sz="900" dirty="0"/>
          </a:p>
        </p:txBody>
      </p:sp>
      <p:sp>
        <p:nvSpPr>
          <p:cNvPr id="5" name="Text 3"/>
          <p:cNvSpPr/>
          <p:nvPr/>
        </p:nvSpPr>
        <p:spPr>
          <a:xfrm>
            <a:off x="457200" y="320040"/>
            <a:ext cx="8229600" cy="731520"/>
          </a:xfrm>
          <a:prstGeom prst="rect">
            <a:avLst/>
          </a:prstGeom>
          <a:noFill/>
          <a:ln/>
        </p:spPr>
        <p:txBody>
          <a:bodyPr wrap="square" lIns="0" tIns="0" rIns="0" bIns="0" rtlCol="0" anchor="ctr"/>
          <a:lstStyle/>
          <a:p>
            <a:pPr marL="0" indent="0">
              <a:buNone/>
            </a:pPr>
            <a:r>
              <a:rPr lang="en-US" sz="3200" b="1" kern="0" spc="-100" dirty="0">
                <a:solidFill>
                  <a:srgbClr val="E5E5E5"/>
                </a:solidFill>
                <a:latin typeface="Arial Black" pitchFamily="34" charset="0"/>
                <a:ea typeface="Arial Black" pitchFamily="34" charset="-122"/>
                <a:cs typeface="Arial Black" pitchFamily="34" charset="-120"/>
              </a:rPr>
              <a:t>How it's wired</a:t>
            </a:r>
            <a:endParaRPr lang="en-US" sz="3200" dirty="0"/>
          </a:p>
        </p:txBody>
      </p:sp>
      <p:sp>
        <p:nvSpPr>
          <p:cNvPr id="6" name="Text 4"/>
          <p:cNvSpPr/>
          <p:nvPr/>
        </p:nvSpPr>
        <p:spPr>
          <a:xfrm>
            <a:off x="457200" y="987552"/>
            <a:ext cx="8229600" cy="274320"/>
          </a:xfrm>
          <a:prstGeom prst="rect">
            <a:avLst/>
          </a:prstGeom>
          <a:noFill/>
          <a:ln/>
        </p:spPr>
        <p:txBody>
          <a:bodyPr wrap="square" lIns="0" tIns="0" rIns="0" bIns="0" rtlCol="0" anchor="ctr"/>
          <a:lstStyle/>
          <a:p>
            <a:pPr marL="0" indent="0">
              <a:buNone/>
            </a:pPr>
            <a:r>
              <a:rPr lang="en-US" sz="1300" i="1" dirty="0">
                <a:solidFill>
                  <a:srgbClr val="9A9A9A"/>
                </a:solidFill>
                <a:latin typeface="Calibri" pitchFamily="34" charset="0"/>
                <a:ea typeface="Calibri" pitchFamily="34" charset="-122"/>
                <a:cs typeface="Calibri" pitchFamily="34" charset="-120"/>
              </a:rPr>
              <a:t>Two public Linode boxes. One Mac Mini at home. SSH reverse tunnels holding it together.</a:t>
            </a:r>
            <a:endParaRPr lang="en-US" sz="1300" dirty="0"/>
          </a:p>
        </p:txBody>
      </p:sp>
      <p:sp>
        <p:nvSpPr>
          <p:cNvPr id="7" name="Shape 5"/>
          <p:cNvSpPr/>
          <p:nvPr/>
        </p:nvSpPr>
        <p:spPr>
          <a:xfrm>
            <a:off x="3840480" y="1371600"/>
            <a:ext cx="1463040" cy="457200"/>
          </a:xfrm>
          <a:prstGeom prst="roundRect">
            <a:avLst>
              <a:gd name="adj" fmla="val 30000"/>
            </a:avLst>
          </a:prstGeom>
          <a:solidFill>
            <a:srgbClr val="1A1A2E"/>
          </a:solidFill>
          <a:ln w="12700">
            <a:solidFill>
              <a:srgbClr val="E87040"/>
            </a:solidFill>
            <a:prstDash val="solid"/>
          </a:ln>
        </p:spPr>
        <p:txBody>
          <a:bodyPr/>
          <a:lstStyle/>
          <a:p>
            <a:endParaRPr lang="en-US"/>
          </a:p>
        </p:txBody>
      </p:sp>
      <p:sp>
        <p:nvSpPr>
          <p:cNvPr id="8" name="Text 6"/>
          <p:cNvSpPr/>
          <p:nvPr/>
        </p:nvSpPr>
        <p:spPr>
          <a:xfrm>
            <a:off x="3840480" y="1389888"/>
            <a:ext cx="1463040" cy="457200"/>
          </a:xfrm>
          <a:prstGeom prst="rect">
            <a:avLst/>
          </a:prstGeom>
          <a:noFill/>
          <a:ln/>
        </p:spPr>
        <p:txBody>
          <a:bodyPr wrap="square" lIns="0" tIns="0" rIns="0" bIns="0" rtlCol="0" anchor="ctr"/>
          <a:lstStyle/>
          <a:p>
            <a:pPr marL="0" indent="0" algn="ctr">
              <a:buNone/>
            </a:pPr>
            <a:r>
              <a:rPr lang="en-US" sz="1200" b="1" kern="0" spc="200" dirty="0">
                <a:solidFill>
                  <a:srgbClr val="E87040"/>
                </a:solidFill>
                <a:latin typeface="Consolas" pitchFamily="34" charset="0"/>
                <a:ea typeface="Consolas" pitchFamily="34" charset="-122"/>
                <a:cs typeface="Consolas" pitchFamily="34" charset="-120"/>
              </a:rPr>
              <a:t>INTERNET</a:t>
            </a:r>
            <a:endParaRPr lang="en-US" sz="1200" dirty="0"/>
          </a:p>
        </p:txBody>
      </p:sp>
      <p:sp>
        <p:nvSpPr>
          <p:cNvPr id="9" name="Shape 7"/>
          <p:cNvSpPr/>
          <p:nvPr/>
        </p:nvSpPr>
        <p:spPr>
          <a:xfrm>
            <a:off x="2834640" y="1874520"/>
            <a:ext cx="1325880" cy="411480"/>
          </a:xfrm>
          <a:prstGeom prst="line">
            <a:avLst/>
          </a:prstGeom>
          <a:noFill/>
          <a:ln w="12700">
            <a:solidFill>
              <a:srgbClr val="1A1A2E"/>
            </a:solidFill>
            <a:prstDash val="solid"/>
          </a:ln>
        </p:spPr>
        <p:txBody>
          <a:bodyPr/>
          <a:lstStyle/>
          <a:p>
            <a:endParaRPr lang="en-US"/>
          </a:p>
        </p:txBody>
      </p:sp>
      <p:sp>
        <p:nvSpPr>
          <p:cNvPr id="10" name="Shape 8"/>
          <p:cNvSpPr/>
          <p:nvPr/>
        </p:nvSpPr>
        <p:spPr>
          <a:xfrm>
            <a:off x="6309360" y="1874520"/>
            <a:ext cx="0" cy="411480"/>
          </a:xfrm>
          <a:prstGeom prst="line">
            <a:avLst/>
          </a:prstGeom>
          <a:noFill/>
          <a:ln w="12700">
            <a:solidFill>
              <a:srgbClr val="1A1A2E"/>
            </a:solidFill>
            <a:prstDash val="solid"/>
          </a:ln>
        </p:spPr>
        <p:txBody>
          <a:bodyPr/>
          <a:lstStyle/>
          <a:p>
            <a:endParaRPr lang="en-US"/>
          </a:p>
        </p:txBody>
      </p:sp>
      <p:sp>
        <p:nvSpPr>
          <p:cNvPr id="11" name="Shape 9"/>
          <p:cNvSpPr/>
          <p:nvPr/>
        </p:nvSpPr>
        <p:spPr>
          <a:xfrm>
            <a:off x="731520" y="2286000"/>
            <a:ext cx="3474720" cy="1005840"/>
          </a:xfrm>
          <a:prstGeom prst="rect">
            <a:avLst/>
          </a:prstGeom>
          <a:solidFill>
            <a:srgbClr val="12121E"/>
          </a:solidFill>
          <a:ln w="12700">
            <a:solidFill>
              <a:srgbClr val="EF5350"/>
            </a:solidFill>
            <a:prstDash val="solid"/>
          </a:ln>
        </p:spPr>
        <p:txBody>
          <a:bodyPr/>
          <a:lstStyle/>
          <a:p>
            <a:endParaRPr lang="en-US"/>
          </a:p>
        </p:txBody>
      </p:sp>
      <p:sp>
        <p:nvSpPr>
          <p:cNvPr id="12" name="Text 10"/>
          <p:cNvSpPr/>
          <p:nvPr/>
        </p:nvSpPr>
        <p:spPr>
          <a:xfrm>
            <a:off x="868680" y="2359152"/>
            <a:ext cx="3200400" cy="274320"/>
          </a:xfrm>
          <a:prstGeom prst="rect">
            <a:avLst/>
          </a:prstGeom>
          <a:noFill/>
          <a:ln/>
        </p:spPr>
        <p:txBody>
          <a:bodyPr wrap="square" lIns="0" tIns="0" rIns="0" bIns="0" rtlCol="0" anchor="ctr"/>
          <a:lstStyle/>
          <a:p>
            <a:pPr marL="0" indent="0">
              <a:buNone/>
            </a:pPr>
            <a:r>
              <a:rPr lang="en-US" sz="1400" b="1" kern="0" spc="-50" dirty="0">
                <a:solidFill>
                  <a:srgbClr val="EF5350"/>
                </a:solidFill>
                <a:latin typeface="Arial Black" pitchFamily="34" charset="0"/>
                <a:ea typeface="Arial Black" pitchFamily="34" charset="-122"/>
                <a:cs typeface="Arial Black" pitchFamily="34" charset="-120"/>
              </a:rPr>
              <a:t>IRON MAN</a:t>
            </a:r>
            <a:endParaRPr lang="en-US" sz="1400" dirty="0"/>
          </a:p>
        </p:txBody>
      </p:sp>
      <p:sp>
        <p:nvSpPr>
          <p:cNvPr id="13" name="Text 11"/>
          <p:cNvSpPr/>
          <p:nvPr/>
        </p:nvSpPr>
        <p:spPr>
          <a:xfrm>
            <a:off x="868680" y="2670048"/>
            <a:ext cx="3200400" cy="228600"/>
          </a:xfrm>
          <a:prstGeom prst="rect">
            <a:avLst/>
          </a:prstGeom>
          <a:noFill/>
          <a:ln/>
        </p:spPr>
        <p:txBody>
          <a:bodyPr wrap="square" lIns="0" tIns="0" rIns="0" bIns="0" rtlCol="0" anchor="ctr"/>
          <a:lstStyle/>
          <a:p>
            <a:pPr marL="0" indent="0">
              <a:buNone/>
            </a:pPr>
            <a:r>
              <a:rPr lang="en-US" sz="1100" dirty="0">
                <a:solidFill>
                  <a:srgbClr val="E5E5E5"/>
                </a:solidFill>
                <a:latin typeface="Calibri" pitchFamily="34" charset="0"/>
                <a:ea typeface="Calibri" pitchFamily="34" charset="-122"/>
                <a:cs typeface="Calibri" pitchFamily="34" charset="-120"/>
              </a:rPr>
              <a:t>Linode VPS  ·  Drop Watcher + public blog</a:t>
            </a:r>
            <a:endParaRPr lang="en-US" sz="1100" dirty="0"/>
          </a:p>
        </p:txBody>
      </p:sp>
      <p:sp>
        <p:nvSpPr>
          <p:cNvPr id="14" name="Text 12"/>
          <p:cNvSpPr/>
          <p:nvPr/>
        </p:nvSpPr>
        <p:spPr>
          <a:xfrm>
            <a:off x="868680" y="2907792"/>
            <a:ext cx="3200400" cy="228600"/>
          </a:xfrm>
          <a:prstGeom prst="rect">
            <a:avLst/>
          </a:prstGeom>
          <a:noFill/>
          <a:ln/>
        </p:spPr>
        <p:txBody>
          <a:bodyPr wrap="square" lIns="0" tIns="0" rIns="0" bIns="0" rtlCol="0" anchor="ctr"/>
          <a:lstStyle/>
          <a:p>
            <a:pPr marL="0" indent="0">
              <a:buNone/>
            </a:pPr>
            <a:r>
              <a:rPr lang="en-US" sz="1000" dirty="0">
                <a:solidFill>
                  <a:srgbClr val="9A9A9A"/>
                </a:solidFill>
                <a:latin typeface="Calibri" pitchFamily="34" charset="0"/>
                <a:ea typeface="Calibri" pitchFamily="34" charset="-122"/>
                <a:cs typeface="Calibri" pitchFamily="34" charset="-120"/>
              </a:rPr>
              <a:t>instockornot.club  ·  Apache + fail2ban</a:t>
            </a:r>
            <a:endParaRPr lang="en-US" sz="1000" dirty="0"/>
          </a:p>
        </p:txBody>
      </p:sp>
      <p:sp>
        <p:nvSpPr>
          <p:cNvPr id="15" name="Shape 13"/>
          <p:cNvSpPr/>
          <p:nvPr/>
        </p:nvSpPr>
        <p:spPr>
          <a:xfrm>
            <a:off x="4937760" y="2286000"/>
            <a:ext cx="3474720" cy="1005840"/>
          </a:xfrm>
          <a:prstGeom prst="rect">
            <a:avLst/>
          </a:prstGeom>
          <a:solidFill>
            <a:srgbClr val="12121E"/>
          </a:solidFill>
          <a:ln w="12700">
            <a:solidFill>
              <a:srgbClr val="4FC3F7"/>
            </a:solidFill>
            <a:prstDash val="solid"/>
          </a:ln>
        </p:spPr>
        <p:txBody>
          <a:bodyPr/>
          <a:lstStyle/>
          <a:p>
            <a:endParaRPr lang="en-US"/>
          </a:p>
        </p:txBody>
      </p:sp>
      <p:sp>
        <p:nvSpPr>
          <p:cNvPr id="16" name="Text 14"/>
          <p:cNvSpPr/>
          <p:nvPr/>
        </p:nvSpPr>
        <p:spPr>
          <a:xfrm>
            <a:off x="5074920" y="2359152"/>
            <a:ext cx="3200400" cy="274320"/>
          </a:xfrm>
          <a:prstGeom prst="rect">
            <a:avLst/>
          </a:prstGeom>
          <a:noFill/>
          <a:ln/>
        </p:spPr>
        <p:txBody>
          <a:bodyPr wrap="square" lIns="0" tIns="0" rIns="0" bIns="0" rtlCol="0" anchor="ctr"/>
          <a:lstStyle/>
          <a:p>
            <a:pPr marL="0" indent="0">
              <a:buNone/>
            </a:pPr>
            <a:r>
              <a:rPr lang="en-US" sz="1400" b="1" kern="0" spc="-50" dirty="0">
                <a:solidFill>
                  <a:srgbClr val="4FC3F7"/>
                </a:solidFill>
                <a:latin typeface="Arial Black" pitchFamily="34" charset="0"/>
                <a:ea typeface="Arial Black" pitchFamily="34" charset="-122"/>
                <a:cs typeface="Arial Black" pitchFamily="34" charset="-120"/>
              </a:rPr>
              <a:t>STARK</a:t>
            </a:r>
            <a:endParaRPr lang="en-US" sz="1400" dirty="0"/>
          </a:p>
        </p:txBody>
      </p:sp>
      <p:sp>
        <p:nvSpPr>
          <p:cNvPr id="17" name="Text 15"/>
          <p:cNvSpPr/>
          <p:nvPr/>
        </p:nvSpPr>
        <p:spPr>
          <a:xfrm>
            <a:off x="5074920" y="2670048"/>
            <a:ext cx="3200400" cy="228600"/>
          </a:xfrm>
          <a:prstGeom prst="rect">
            <a:avLst/>
          </a:prstGeom>
          <a:noFill/>
          <a:ln/>
        </p:spPr>
        <p:txBody>
          <a:bodyPr wrap="square" lIns="0" tIns="0" rIns="0" bIns="0" rtlCol="0" anchor="ctr"/>
          <a:lstStyle/>
          <a:p>
            <a:pPr marL="0" indent="0">
              <a:buNone/>
            </a:pPr>
            <a:r>
              <a:rPr lang="en-US" sz="1100" dirty="0">
                <a:solidFill>
                  <a:srgbClr val="E5E5E5"/>
                </a:solidFill>
                <a:latin typeface="Calibri" pitchFamily="34" charset="0"/>
                <a:ea typeface="Calibri" pitchFamily="34" charset="-122"/>
                <a:cs typeface="Calibri" pitchFamily="34" charset="-120"/>
              </a:rPr>
              <a:t>Linode VPS  ·  The Billboard</a:t>
            </a:r>
            <a:endParaRPr lang="en-US" sz="1100" dirty="0"/>
          </a:p>
        </p:txBody>
      </p:sp>
      <p:sp>
        <p:nvSpPr>
          <p:cNvPr id="18" name="Text 16"/>
          <p:cNvSpPr/>
          <p:nvPr/>
        </p:nvSpPr>
        <p:spPr>
          <a:xfrm>
            <a:off x="5074920" y="2907792"/>
            <a:ext cx="3200400" cy="228600"/>
          </a:xfrm>
          <a:prstGeom prst="rect">
            <a:avLst/>
          </a:prstGeom>
          <a:noFill/>
          <a:ln/>
        </p:spPr>
        <p:txBody>
          <a:bodyPr wrap="square" lIns="0" tIns="0" rIns="0" bIns="0" rtlCol="0" anchor="ctr"/>
          <a:lstStyle/>
          <a:p>
            <a:pPr marL="0" indent="0">
              <a:buNone/>
            </a:pPr>
            <a:r>
              <a:rPr lang="en-US" sz="1000" dirty="0">
                <a:solidFill>
                  <a:srgbClr val="9A9A9A"/>
                </a:solidFill>
                <a:latin typeface="Calibri" pitchFamily="34" charset="0"/>
                <a:ea typeface="Calibri" pitchFamily="34" charset="-122"/>
                <a:cs typeface="Calibri" pitchFamily="34" charset="-120"/>
              </a:rPr>
              <a:t>billboard.instockornot.club  ·  Apache + fail2ban</a:t>
            </a:r>
            <a:endParaRPr lang="en-US" sz="1000" dirty="0"/>
          </a:p>
        </p:txBody>
      </p:sp>
      <p:sp>
        <p:nvSpPr>
          <p:cNvPr id="19" name="Shape 17"/>
          <p:cNvSpPr/>
          <p:nvPr/>
        </p:nvSpPr>
        <p:spPr>
          <a:xfrm>
            <a:off x="2468880" y="3291840"/>
            <a:ext cx="2103120" cy="457200"/>
          </a:xfrm>
          <a:prstGeom prst="line">
            <a:avLst/>
          </a:prstGeom>
          <a:noFill/>
          <a:ln w="15875">
            <a:solidFill>
              <a:srgbClr val="E87040"/>
            </a:solidFill>
            <a:prstDash val="dash"/>
          </a:ln>
        </p:spPr>
        <p:txBody>
          <a:bodyPr/>
          <a:lstStyle/>
          <a:p>
            <a:endParaRPr lang="en-US"/>
          </a:p>
        </p:txBody>
      </p:sp>
      <p:sp>
        <p:nvSpPr>
          <p:cNvPr id="20" name="Shape 18"/>
          <p:cNvSpPr/>
          <p:nvPr/>
        </p:nvSpPr>
        <p:spPr>
          <a:xfrm>
            <a:off x="6675120" y="3291840"/>
            <a:ext cx="0" cy="457200"/>
          </a:xfrm>
          <a:prstGeom prst="line">
            <a:avLst/>
          </a:prstGeom>
          <a:noFill/>
          <a:ln w="15875">
            <a:solidFill>
              <a:srgbClr val="E87040"/>
            </a:solidFill>
            <a:prstDash val="dash"/>
          </a:ln>
        </p:spPr>
        <p:txBody>
          <a:bodyPr/>
          <a:lstStyle/>
          <a:p>
            <a:endParaRPr lang="en-US"/>
          </a:p>
        </p:txBody>
      </p:sp>
      <p:sp>
        <p:nvSpPr>
          <p:cNvPr id="21" name="Text 19"/>
          <p:cNvSpPr/>
          <p:nvPr/>
        </p:nvSpPr>
        <p:spPr>
          <a:xfrm>
            <a:off x="1188720" y="3456432"/>
            <a:ext cx="2194560" cy="228600"/>
          </a:xfrm>
          <a:prstGeom prst="rect">
            <a:avLst/>
          </a:prstGeom>
          <a:noFill/>
          <a:ln/>
        </p:spPr>
        <p:txBody>
          <a:bodyPr wrap="square" lIns="0" tIns="0" rIns="0" bIns="0" rtlCol="0" anchor="ctr"/>
          <a:lstStyle/>
          <a:p>
            <a:pPr marL="0" indent="0" algn="ctr">
              <a:buNone/>
            </a:pPr>
            <a:r>
              <a:rPr lang="en-US" sz="900" i="1" dirty="0">
                <a:solidFill>
                  <a:srgbClr val="E87040"/>
                </a:solidFill>
                <a:latin typeface="Consolas" pitchFamily="34" charset="0"/>
                <a:ea typeface="Consolas" pitchFamily="34" charset="-122"/>
                <a:cs typeface="Consolas" pitchFamily="34" charset="-120"/>
              </a:rPr>
              <a:t>SSH reverse tunnel</a:t>
            </a:r>
            <a:endParaRPr lang="en-US" sz="900" dirty="0"/>
          </a:p>
        </p:txBody>
      </p:sp>
      <p:sp>
        <p:nvSpPr>
          <p:cNvPr id="22" name="Text 20"/>
          <p:cNvSpPr/>
          <p:nvPr/>
        </p:nvSpPr>
        <p:spPr>
          <a:xfrm>
            <a:off x="5760720" y="3456432"/>
            <a:ext cx="2194560" cy="228600"/>
          </a:xfrm>
          <a:prstGeom prst="rect">
            <a:avLst/>
          </a:prstGeom>
          <a:noFill/>
          <a:ln/>
        </p:spPr>
        <p:txBody>
          <a:bodyPr wrap="square" lIns="0" tIns="0" rIns="0" bIns="0" rtlCol="0" anchor="ctr"/>
          <a:lstStyle/>
          <a:p>
            <a:pPr marL="0" indent="0" algn="ctr">
              <a:buNone/>
            </a:pPr>
            <a:r>
              <a:rPr lang="en-US" sz="900" i="1" dirty="0">
                <a:solidFill>
                  <a:srgbClr val="E87040"/>
                </a:solidFill>
                <a:latin typeface="Consolas" pitchFamily="34" charset="0"/>
                <a:ea typeface="Consolas" pitchFamily="34" charset="-122"/>
                <a:cs typeface="Consolas" pitchFamily="34" charset="-120"/>
              </a:rPr>
              <a:t>SSH reverse tunnel</a:t>
            </a:r>
            <a:endParaRPr lang="en-US" sz="900" dirty="0"/>
          </a:p>
        </p:txBody>
      </p:sp>
      <p:sp>
        <p:nvSpPr>
          <p:cNvPr id="23" name="Shape 21"/>
          <p:cNvSpPr/>
          <p:nvPr/>
        </p:nvSpPr>
        <p:spPr>
          <a:xfrm>
            <a:off x="1371600" y="3767328"/>
            <a:ext cx="6400800" cy="868680"/>
          </a:xfrm>
          <a:prstGeom prst="rect">
            <a:avLst/>
          </a:prstGeom>
          <a:solidFill>
            <a:srgbClr val="12121E"/>
          </a:solidFill>
          <a:ln w="19050">
            <a:solidFill>
              <a:srgbClr val="E87040"/>
            </a:solidFill>
            <a:prstDash val="solid"/>
          </a:ln>
        </p:spPr>
        <p:txBody>
          <a:bodyPr/>
          <a:lstStyle/>
          <a:p>
            <a:endParaRPr lang="en-US"/>
          </a:p>
        </p:txBody>
      </p:sp>
      <p:sp>
        <p:nvSpPr>
          <p:cNvPr id="24" name="Text 22"/>
          <p:cNvSpPr/>
          <p:nvPr/>
        </p:nvSpPr>
        <p:spPr>
          <a:xfrm>
            <a:off x="1508760" y="3822192"/>
            <a:ext cx="6126480" cy="274320"/>
          </a:xfrm>
          <a:prstGeom prst="rect">
            <a:avLst/>
          </a:prstGeom>
          <a:noFill/>
          <a:ln/>
        </p:spPr>
        <p:txBody>
          <a:bodyPr wrap="square" lIns="0" tIns="0" rIns="0" bIns="0" rtlCol="0" anchor="ctr"/>
          <a:lstStyle/>
          <a:p>
            <a:pPr marL="0" indent="0">
              <a:buNone/>
            </a:pPr>
            <a:r>
              <a:rPr lang="en-US" sz="1400" b="1" kern="0" spc="-50" dirty="0">
                <a:solidFill>
                  <a:srgbClr val="E87040"/>
                </a:solidFill>
                <a:latin typeface="Arial Black" pitchFamily="34" charset="0"/>
                <a:ea typeface="Arial Black" pitchFamily="34" charset="-122"/>
                <a:cs typeface="Arial Black" pitchFamily="34" charset="-120"/>
              </a:rPr>
              <a:t>TYPHOON</a:t>
            </a:r>
            <a:endParaRPr lang="en-US" sz="1400" dirty="0"/>
          </a:p>
        </p:txBody>
      </p:sp>
      <p:sp>
        <p:nvSpPr>
          <p:cNvPr id="25" name="Text 23"/>
          <p:cNvSpPr/>
          <p:nvPr/>
        </p:nvSpPr>
        <p:spPr>
          <a:xfrm>
            <a:off x="1508760" y="4114800"/>
            <a:ext cx="6126480" cy="228600"/>
          </a:xfrm>
          <a:prstGeom prst="rect">
            <a:avLst/>
          </a:prstGeom>
          <a:noFill/>
          <a:ln/>
        </p:spPr>
        <p:txBody>
          <a:bodyPr wrap="square" lIns="0" tIns="0" rIns="0" bIns="0" rtlCol="0" anchor="ctr"/>
          <a:lstStyle/>
          <a:p>
            <a:pPr marL="0" indent="0">
              <a:buNone/>
            </a:pPr>
            <a:r>
              <a:rPr lang="en-US" sz="1100" dirty="0">
                <a:solidFill>
                  <a:srgbClr val="E5E5E5"/>
                </a:solidFill>
                <a:latin typeface="Calibri" pitchFamily="34" charset="0"/>
                <a:ea typeface="Calibri" pitchFamily="34" charset="-122"/>
                <a:cs typeface="Calibri" pitchFamily="34" charset="-120"/>
              </a:rPr>
              <a:t>Mac Mini M4 Pro, 48GB RAM  ·  LAN only  ·  no public IP</a:t>
            </a:r>
            <a:endParaRPr lang="en-US" sz="1100" dirty="0"/>
          </a:p>
        </p:txBody>
      </p:sp>
      <p:sp>
        <p:nvSpPr>
          <p:cNvPr id="26" name="Text 24"/>
          <p:cNvSpPr/>
          <p:nvPr/>
        </p:nvSpPr>
        <p:spPr>
          <a:xfrm>
            <a:off x="1508760" y="4370832"/>
            <a:ext cx="6126480" cy="228600"/>
          </a:xfrm>
          <a:prstGeom prst="rect">
            <a:avLst/>
          </a:prstGeom>
          <a:noFill/>
          <a:ln/>
        </p:spPr>
        <p:txBody>
          <a:bodyPr wrap="square" lIns="0" tIns="0" rIns="0" bIns="0" rtlCol="0" anchor="ctr"/>
          <a:lstStyle/>
          <a:p>
            <a:pPr marL="0" indent="0">
              <a:buNone/>
            </a:pPr>
            <a:r>
              <a:rPr lang="en-US" sz="1000" dirty="0">
                <a:solidFill>
                  <a:srgbClr val="9A9A9A"/>
                </a:solidFill>
                <a:latin typeface="Calibri" pitchFamily="34" charset="0"/>
                <a:ea typeface="Calibri" pitchFamily="34" charset="-122"/>
                <a:cs typeface="Calibri" pitchFamily="34" charset="-120"/>
              </a:rPr>
              <a:t>The Vault  ·  The Interface  ·  Corp API  ·  Ollama  ·  WhatsApp gateway</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222</TotalTime>
  <Words>2860</Words>
  <Application>Microsoft Macintosh PowerPoint</Application>
  <PresentationFormat>On-screen Show (16:9)</PresentationFormat>
  <Paragraphs>478</Paragraphs>
  <Slides>24</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Arial Black</vt:lpstr>
      <vt:lpstr>Calibri</vt:lpstr>
      <vt:lpstr>Consolas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Hands-On AI: Build It. Run It. Own It.</dc:title>
  <dc:subject>PptxGenJS Presentation</dc:subject>
  <dc:creator>Simon Gibson</dc:creator>
  <cp:lastModifiedBy>simon gibson</cp:lastModifiedBy>
  <cp:revision>6</cp:revision>
  <dcterms:created xsi:type="dcterms:W3CDTF">2026-04-19T20:18:35Z</dcterms:created>
  <dcterms:modified xsi:type="dcterms:W3CDTF">2026-06-02T17:31:09Z</dcterms:modified>
</cp:coreProperties>
</file>